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62" r:id="rId2"/>
    <p:sldId id="263" r:id="rId3"/>
    <p:sldId id="264" r:id="rId4"/>
    <p:sldId id="265" r:id="rId5"/>
    <p:sldId id="261" r:id="rId6"/>
    <p:sldId id="266" r:id="rId7"/>
    <p:sldId id="267" r:id="rId8"/>
    <p:sldId id="268" r:id="rId9"/>
    <p:sldId id="258" r:id="rId10"/>
    <p:sldId id="259" r:id="rId11"/>
    <p:sldId id="271" r:id="rId12"/>
    <p:sldId id="260" r:id="rId13"/>
    <p:sldId id="269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85F2"/>
    <a:srgbClr val="54A0F4"/>
    <a:srgbClr val="88BDF8"/>
    <a:srgbClr val="6BADF6"/>
    <a:srgbClr val="A6A6A6"/>
    <a:srgbClr val="C7C4C4"/>
    <a:srgbClr val="F2F2F2"/>
    <a:srgbClr val="78808D"/>
    <a:srgbClr val="95C5F9"/>
    <a:srgbClr val="75B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85" autoAdjust="0"/>
    <p:restoredTop sz="87627" autoAdjust="0"/>
  </p:normalViewPr>
  <p:slideViewPr>
    <p:cSldViewPr snapToGrid="0">
      <p:cViewPr>
        <p:scale>
          <a:sx n="100" d="100"/>
          <a:sy n="100" d="100"/>
        </p:scale>
        <p:origin x="3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media/hdphoto1.wdp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wmf>
</file>

<file path=ppt/media/image31.jpg>
</file>

<file path=ppt/media/image32.jpeg>
</file>

<file path=ppt/media/image33.jpe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BF6B5-4C77-4B98-ADFA-631C2F87E106}" type="datetimeFigureOut">
              <a:rPr lang="ko-KR" altLang="en-US" smtClean="0"/>
              <a:t>2022-07-12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C202C-4D3F-487B-B6A4-EEDA207D30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664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news.imaeil.com/page/view/2018061413231528567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EC202C-4D3F-487B-B6A4-EEDA207D305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743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mtClean="0">
                <a:hlinkClick r:id="rId3"/>
              </a:rPr>
              <a:t>유명세를 거부하는 혐핫신드롬</a:t>
            </a:r>
            <a:r>
              <a:rPr lang="en-US" altLang="ko-KR" smtClean="0">
                <a:hlinkClick r:id="rId3"/>
              </a:rPr>
              <a:t>, </a:t>
            </a:r>
            <a:r>
              <a:rPr lang="ko-KR" altLang="en-US" smtClean="0">
                <a:hlinkClick r:id="rId3"/>
              </a:rPr>
              <a:t>무슨 일일까</a:t>
            </a:r>
            <a:r>
              <a:rPr lang="en-US" altLang="ko-KR" smtClean="0">
                <a:hlinkClick r:id="rId3"/>
              </a:rPr>
              <a:t>? - </a:t>
            </a:r>
            <a:r>
              <a:rPr lang="ko-KR" altLang="en-US" smtClean="0">
                <a:hlinkClick r:id="rId3"/>
              </a:rPr>
              <a:t>매일신문 </a:t>
            </a:r>
            <a:r>
              <a:rPr lang="en-US" altLang="ko-KR" smtClean="0">
                <a:hlinkClick r:id="rId3"/>
              </a:rPr>
              <a:t>(imaeil.com)</a:t>
            </a:r>
            <a:endParaRPr lang="en-US" altLang="ko-KR" smtClean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mtClean="0"/>
              <a:t>왜 사람들은 인스타 이미지를 통해서 음식점을 확인하고</a:t>
            </a:r>
            <a:r>
              <a:rPr lang="en-US" altLang="ko-KR" sz="1200" smtClean="0"/>
              <a:t>, </a:t>
            </a:r>
            <a:r>
              <a:rPr lang="ko-KR" altLang="en-US" sz="1200" smtClean="0"/>
              <a:t>유명하지 않지만 맛있어보이는 집을 찾아가려고 하는건가</a:t>
            </a:r>
            <a:r>
              <a:rPr lang="en-US" altLang="ko-KR" sz="1200" smtClean="0"/>
              <a:t>?</a:t>
            </a:r>
            <a:endParaRPr lang="ko-KR" altLang="en-US" sz="1200" smtClean="0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25C0D9-2756-4A7E-97BA-1B69C98A888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318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522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602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754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63E3F1C-1D2A-8DC1-4F77-3ECE96647B53}"/>
              </a:ext>
            </a:extLst>
          </p:cNvPr>
          <p:cNvSpPr/>
          <p:nvPr userDrawn="1"/>
        </p:nvSpPr>
        <p:spPr>
          <a:xfrm>
            <a:off x="240145" y="973280"/>
            <a:ext cx="11711708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1">
            <a:extLst>
              <a:ext uri="{FF2B5EF4-FFF2-40B4-BE49-F238E27FC236}">
                <a16:creationId xmlns:a16="http://schemas.microsoft.com/office/drawing/2014/main" id="{2B592D57-0F89-B5D7-C0AC-2F1DB755F452}"/>
              </a:ext>
            </a:extLst>
          </p:cNvPr>
          <p:cNvSpPr/>
          <p:nvPr userDrawn="1"/>
        </p:nvSpPr>
        <p:spPr>
          <a:xfrm>
            <a:off x="240144" y="147637"/>
            <a:ext cx="11711709" cy="720436"/>
          </a:xfrm>
          <a:prstGeom prst="roundRect">
            <a:avLst>
              <a:gd name="adj" fmla="val 12821"/>
            </a:avLst>
          </a:prstGeom>
          <a:solidFill>
            <a:srgbClr val="54A0F4"/>
          </a:solidFill>
          <a:ln>
            <a:noFill/>
          </a:ln>
          <a:effectLst>
            <a:outerShdw blurRad="165100" dist="38100" dir="5400000" algn="t" rotWithShape="0">
              <a:srgbClr val="3B85F2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90600"/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6BDF15-5F17-0BD3-EC2C-17F5A6918BBC}"/>
              </a:ext>
            </a:extLst>
          </p:cNvPr>
          <p:cNvGrpSpPr/>
          <p:nvPr userDrawn="1"/>
        </p:nvGrpSpPr>
        <p:grpSpPr>
          <a:xfrm>
            <a:off x="383308" y="327746"/>
            <a:ext cx="789711" cy="353436"/>
            <a:chOff x="383308" y="327746"/>
            <a:chExt cx="789711" cy="353436"/>
          </a:xfrm>
        </p:grpSpPr>
        <p:sp>
          <p:nvSpPr>
            <p:cNvPr id="10" name="모서리가 둥근 직사각형 3">
              <a:extLst>
                <a:ext uri="{FF2B5EF4-FFF2-40B4-BE49-F238E27FC236}">
                  <a16:creationId xmlns:a16="http://schemas.microsoft.com/office/drawing/2014/main" id="{37F0D72D-7A7C-6FFC-A991-755CBE83FFC6}"/>
                </a:ext>
              </a:extLst>
            </p:cNvPr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7E5887C-61F8-6416-B647-13BAD691784B}"/>
                </a:ext>
              </a:extLst>
            </p:cNvPr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그룹 12"/>
          <p:cNvGrpSpPr/>
          <p:nvPr userDrawn="1"/>
        </p:nvGrpSpPr>
        <p:grpSpPr>
          <a:xfrm>
            <a:off x="10202523" y="147637"/>
            <a:ext cx="1751636" cy="721420"/>
            <a:chOff x="10202523" y="223837"/>
            <a:chExt cx="1751636" cy="721420"/>
          </a:xfrm>
        </p:grpSpPr>
        <p:sp>
          <p:nvSpPr>
            <p:cNvPr id="14" name="자유형 13"/>
            <p:cNvSpPr/>
            <p:nvPr/>
          </p:nvSpPr>
          <p:spPr>
            <a:xfrm>
              <a:off x="10758487" y="223837"/>
              <a:ext cx="1193366" cy="720436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 14"/>
            <p:cNvSpPr/>
            <p:nvPr/>
          </p:nvSpPr>
          <p:spPr>
            <a:xfrm>
              <a:off x="10844654" y="226216"/>
              <a:ext cx="1109505" cy="715363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11049137" y="224821"/>
              <a:ext cx="900866" cy="398468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>
              <a:off x="10592044" y="224821"/>
              <a:ext cx="1357078" cy="720436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10202523" y="224821"/>
              <a:ext cx="1747003" cy="720436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41998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63E3F1C-1D2A-8DC1-4F77-3ECE96647B53}"/>
              </a:ext>
            </a:extLst>
          </p:cNvPr>
          <p:cNvSpPr/>
          <p:nvPr userDrawn="1"/>
        </p:nvSpPr>
        <p:spPr>
          <a:xfrm>
            <a:off x="240144" y="973280"/>
            <a:ext cx="6703581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1">
            <a:extLst>
              <a:ext uri="{FF2B5EF4-FFF2-40B4-BE49-F238E27FC236}">
                <a16:creationId xmlns:a16="http://schemas.microsoft.com/office/drawing/2014/main" id="{2B592D57-0F89-B5D7-C0AC-2F1DB755F452}"/>
              </a:ext>
            </a:extLst>
          </p:cNvPr>
          <p:cNvSpPr/>
          <p:nvPr userDrawn="1"/>
        </p:nvSpPr>
        <p:spPr>
          <a:xfrm>
            <a:off x="240144" y="147637"/>
            <a:ext cx="11711709" cy="720436"/>
          </a:xfrm>
          <a:prstGeom prst="roundRect">
            <a:avLst>
              <a:gd name="adj" fmla="val 12821"/>
            </a:avLst>
          </a:prstGeom>
          <a:solidFill>
            <a:srgbClr val="54A0F4"/>
          </a:solidFill>
          <a:ln>
            <a:noFill/>
          </a:ln>
          <a:effectLst>
            <a:outerShdw blurRad="165100" dist="38100" dir="5400000" algn="t" rotWithShape="0">
              <a:srgbClr val="3B85F2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90600"/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6BDF15-5F17-0BD3-EC2C-17F5A6918BBC}"/>
              </a:ext>
            </a:extLst>
          </p:cNvPr>
          <p:cNvGrpSpPr/>
          <p:nvPr userDrawn="1"/>
        </p:nvGrpSpPr>
        <p:grpSpPr>
          <a:xfrm>
            <a:off x="383308" y="327746"/>
            <a:ext cx="789711" cy="353436"/>
            <a:chOff x="383308" y="327746"/>
            <a:chExt cx="789711" cy="353436"/>
          </a:xfrm>
        </p:grpSpPr>
        <p:sp>
          <p:nvSpPr>
            <p:cNvPr id="10" name="모서리가 둥근 직사각형 3">
              <a:extLst>
                <a:ext uri="{FF2B5EF4-FFF2-40B4-BE49-F238E27FC236}">
                  <a16:creationId xmlns:a16="http://schemas.microsoft.com/office/drawing/2014/main" id="{37F0D72D-7A7C-6FFC-A991-755CBE83FFC6}"/>
                </a:ext>
              </a:extLst>
            </p:cNvPr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7E5887C-61F8-6416-B647-13BAD691784B}"/>
                </a:ext>
              </a:extLst>
            </p:cNvPr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모서리가 둥근 직사각형 6">
            <a:extLst>
              <a:ext uri="{FF2B5EF4-FFF2-40B4-BE49-F238E27FC236}">
                <a16:creationId xmlns:a16="http://schemas.microsoft.com/office/drawing/2014/main" id="{7B4B2188-A491-D67F-36E3-1BD0CB9F18D8}"/>
              </a:ext>
            </a:extLst>
          </p:cNvPr>
          <p:cNvSpPr/>
          <p:nvPr userDrawn="1"/>
        </p:nvSpPr>
        <p:spPr>
          <a:xfrm>
            <a:off x="7162800" y="973280"/>
            <a:ext cx="4789053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13" name="그룹 12"/>
          <p:cNvGrpSpPr/>
          <p:nvPr userDrawn="1"/>
        </p:nvGrpSpPr>
        <p:grpSpPr>
          <a:xfrm>
            <a:off x="10202523" y="147637"/>
            <a:ext cx="1751636" cy="721420"/>
            <a:chOff x="10202523" y="223837"/>
            <a:chExt cx="1751636" cy="721420"/>
          </a:xfrm>
        </p:grpSpPr>
        <p:sp>
          <p:nvSpPr>
            <p:cNvPr id="14" name="자유형 13"/>
            <p:cNvSpPr/>
            <p:nvPr/>
          </p:nvSpPr>
          <p:spPr>
            <a:xfrm>
              <a:off x="10758487" y="223837"/>
              <a:ext cx="1193366" cy="720436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 14"/>
            <p:cNvSpPr/>
            <p:nvPr/>
          </p:nvSpPr>
          <p:spPr>
            <a:xfrm>
              <a:off x="10844654" y="226216"/>
              <a:ext cx="1109505" cy="715363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11049137" y="224821"/>
              <a:ext cx="900866" cy="398468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>
              <a:off x="10592044" y="224821"/>
              <a:ext cx="1357078" cy="720436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10202523" y="224821"/>
              <a:ext cx="1747003" cy="720436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9727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63E3F1C-1D2A-8DC1-4F77-3ECE96647B53}"/>
              </a:ext>
            </a:extLst>
          </p:cNvPr>
          <p:cNvSpPr/>
          <p:nvPr userDrawn="1"/>
        </p:nvSpPr>
        <p:spPr>
          <a:xfrm>
            <a:off x="240145" y="973280"/>
            <a:ext cx="5760000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8" name="모서리가 둥근 직사각형 1">
            <a:extLst>
              <a:ext uri="{FF2B5EF4-FFF2-40B4-BE49-F238E27FC236}">
                <a16:creationId xmlns:a16="http://schemas.microsoft.com/office/drawing/2014/main" id="{2B592D57-0F89-B5D7-C0AC-2F1DB755F452}"/>
              </a:ext>
            </a:extLst>
          </p:cNvPr>
          <p:cNvSpPr/>
          <p:nvPr userDrawn="1"/>
        </p:nvSpPr>
        <p:spPr>
          <a:xfrm>
            <a:off x="240144" y="147637"/>
            <a:ext cx="11711709" cy="720436"/>
          </a:xfrm>
          <a:prstGeom prst="roundRect">
            <a:avLst>
              <a:gd name="adj" fmla="val 12821"/>
            </a:avLst>
          </a:prstGeom>
          <a:solidFill>
            <a:srgbClr val="54A0F4"/>
          </a:solidFill>
          <a:ln>
            <a:noFill/>
          </a:ln>
          <a:effectLst>
            <a:outerShdw blurRad="165100" dist="38100" dir="5400000" algn="t" rotWithShape="0">
              <a:srgbClr val="3B85F2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90600"/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6BDF15-5F17-0BD3-EC2C-17F5A6918BBC}"/>
              </a:ext>
            </a:extLst>
          </p:cNvPr>
          <p:cNvGrpSpPr/>
          <p:nvPr userDrawn="1"/>
        </p:nvGrpSpPr>
        <p:grpSpPr>
          <a:xfrm>
            <a:off x="383308" y="327746"/>
            <a:ext cx="789711" cy="353436"/>
            <a:chOff x="383308" y="327746"/>
            <a:chExt cx="789711" cy="353436"/>
          </a:xfrm>
        </p:grpSpPr>
        <p:sp>
          <p:nvSpPr>
            <p:cNvPr id="10" name="모서리가 둥근 직사각형 3">
              <a:extLst>
                <a:ext uri="{FF2B5EF4-FFF2-40B4-BE49-F238E27FC236}">
                  <a16:creationId xmlns:a16="http://schemas.microsoft.com/office/drawing/2014/main" id="{37F0D72D-7A7C-6FFC-A991-755CBE83FFC6}"/>
                </a:ext>
              </a:extLst>
            </p:cNvPr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7E5887C-61F8-6416-B647-13BAD691784B}"/>
                </a:ext>
              </a:extLst>
            </p:cNvPr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모서리가 둥근 직사각형 6">
            <a:extLst>
              <a:ext uri="{FF2B5EF4-FFF2-40B4-BE49-F238E27FC236}">
                <a16:creationId xmlns:a16="http://schemas.microsoft.com/office/drawing/2014/main" id="{497E4B49-9CBB-F784-E93D-4545ED742916}"/>
              </a:ext>
            </a:extLst>
          </p:cNvPr>
          <p:cNvSpPr/>
          <p:nvPr userDrawn="1"/>
        </p:nvSpPr>
        <p:spPr>
          <a:xfrm>
            <a:off x="6191853" y="973280"/>
            <a:ext cx="5760000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13" name="그룹 12"/>
          <p:cNvGrpSpPr/>
          <p:nvPr userDrawn="1"/>
        </p:nvGrpSpPr>
        <p:grpSpPr>
          <a:xfrm>
            <a:off x="10202523" y="147637"/>
            <a:ext cx="1751636" cy="721420"/>
            <a:chOff x="10202523" y="223837"/>
            <a:chExt cx="1751636" cy="721420"/>
          </a:xfrm>
        </p:grpSpPr>
        <p:sp>
          <p:nvSpPr>
            <p:cNvPr id="14" name="자유형 13"/>
            <p:cNvSpPr/>
            <p:nvPr/>
          </p:nvSpPr>
          <p:spPr>
            <a:xfrm>
              <a:off x="10758487" y="223837"/>
              <a:ext cx="1193366" cy="720436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자유형 14"/>
            <p:cNvSpPr/>
            <p:nvPr/>
          </p:nvSpPr>
          <p:spPr>
            <a:xfrm>
              <a:off x="10844654" y="226216"/>
              <a:ext cx="1109505" cy="715363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11049137" y="224821"/>
              <a:ext cx="900866" cy="398468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>
              <a:off x="10592044" y="224821"/>
              <a:ext cx="1357078" cy="720436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10202523" y="224821"/>
              <a:ext cx="1747003" cy="720436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78013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065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960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225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075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60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47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724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31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2022-07-12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395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  <p:sldLayoutId id="214748367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jpg"/><Relationship Id="rId3" Type="http://schemas.openxmlformats.org/officeDocument/2006/relationships/image" Target="../media/image42.jpg"/><Relationship Id="rId7" Type="http://schemas.openxmlformats.org/officeDocument/2006/relationships/image" Target="../media/image46.jp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5.jpg"/><Relationship Id="rId5" Type="http://schemas.openxmlformats.org/officeDocument/2006/relationships/image" Target="../media/image44.jpg"/><Relationship Id="rId10" Type="http://schemas.openxmlformats.org/officeDocument/2006/relationships/image" Target="../media/image49.jpg"/><Relationship Id="rId4" Type="http://schemas.openxmlformats.org/officeDocument/2006/relationships/image" Target="../media/image43.jpg"/><Relationship Id="rId9" Type="http://schemas.openxmlformats.org/officeDocument/2006/relationships/image" Target="../media/image4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../media/image28.png"/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25.png"/><Relationship Id="rId12" Type="http://schemas.openxmlformats.org/officeDocument/2006/relationships/image" Target="NUL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NULL"/><Relationship Id="rId11" Type="http://schemas.openxmlformats.org/officeDocument/2006/relationships/image" Target="../media/image27.png"/><Relationship Id="rId5" Type="http://schemas.openxmlformats.org/officeDocument/2006/relationships/image" Target="../media/image24.png"/><Relationship Id="rId10" Type="http://schemas.openxmlformats.org/officeDocument/2006/relationships/image" Target="NULL"/><Relationship Id="rId4" Type="http://schemas.openxmlformats.org/officeDocument/2006/relationships/image" Target="../media/image23.jpeg"/><Relationship Id="rId9" Type="http://schemas.openxmlformats.org/officeDocument/2006/relationships/image" Target="../media/image26.png"/><Relationship Id="rId1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g"/><Relationship Id="rId13" Type="http://schemas.openxmlformats.org/officeDocument/2006/relationships/oleObject" Target="../embeddings/oleObject3.bin"/><Relationship Id="rId3" Type="http://schemas.openxmlformats.org/officeDocument/2006/relationships/image" Target="../media/image31.jpg"/><Relationship Id="rId7" Type="http://schemas.openxmlformats.org/officeDocument/2006/relationships/image" Target="../media/image35.jpg"/><Relationship Id="rId12" Type="http://schemas.openxmlformats.org/officeDocument/2006/relationships/oleObject" Target="../embeddings/oleObject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4.jpg"/><Relationship Id="rId11" Type="http://schemas.openxmlformats.org/officeDocument/2006/relationships/image" Target="../media/image30.wmf"/><Relationship Id="rId5" Type="http://schemas.openxmlformats.org/officeDocument/2006/relationships/image" Target="../media/image33.jpeg"/><Relationship Id="rId15" Type="http://schemas.openxmlformats.org/officeDocument/2006/relationships/oleObject" Target="../embeddings/oleObject5.bin"/><Relationship Id="rId10" Type="http://schemas.openxmlformats.org/officeDocument/2006/relationships/oleObject" Target="../embeddings/oleObject1.bin"/><Relationship Id="rId4" Type="http://schemas.openxmlformats.org/officeDocument/2006/relationships/image" Target="../media/image32.jpeg"/><Relationship Id="rId9" Type="http://schemas.openxmlformats.org/officeDocument/2006/relationships/image" Target="../media/image37.png"/><Relationship Id="rId14" Type="http://schemas.openxmlformats.org/officeDocument/2006/relationships/oleObject" Target="../embeddings/oleObject4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2441054" y="2458433"/>
            <a:ext cx="7541146" cy="1935163"/>
          </a:xfrm>
          <a:prstGeom prst="roundRect">
            <a:avLst>
              <a:gd name="adj" fmla="val 12821"/>
            </a:avLst>
          </a:prstGeom>
          <a:noFill/>
          <a:ln>
            <a:noFill/>
          </a:ln>
          <a:effectLst>
            <a:outerShdw blurRad="165100" dist="38100" dir="5400000" algn="t" rotWithShape="0">
              <a:srgbClr val="3B85F2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76325"/>
            <a:r>
              <a:rPr lang="en-US" altLang="ko-KR" sz="3600" i="1" kern="0" dirty="0" smtClean="0">
                <a:solidFill>
                  <a:prstClr val="white"/>
                </a:solidFill>
                <a:latin typeface="+mn-ea"/>
              </a:rPr>
              <a:t>   CNN</a:t>
            </a:r>
            <a:r>
              <a:rPr lang="ko-KR" altLang="en-US" sz="3600" i="1" kern="0" dirty="0" smtClean="0">
                <a:solidFill>
                  <a:prstClr val="white"/>
                </a:solidFill>
                <a:latin typeface="+mn-ea"/>
              </a:rPr>
              <a:t>기반 </a:t>
            </a:r>
            <a:endParaRPr lang="en-US" altLang="ko-KR" sz="3600" i="1" kern="0" dirty="0" smtClean="0">
              <a:solidFill>
                <a:prstClr val="white"/>
              </a:solidFill>
              <a:latin typeface="+mn-ea"/>
            </a:endParaRPr>
          </a:p>
          <a:p>
            <a:pPr marL="1076325"/>
            <a:r>
              <a:rPr lang="ko-KR" altLang="en-US" sz="3600" i="1" kern="0" dirty="0" smtClean="0">
                <a:solidFill>
                  <a:prstClr val="white"/>
                </a:solidFill>
                <a:latin typeface="+mn-ea"/>
              </a:rPr>
              <a:t>  </a:t>
            </a:r>
            <a:r>
              <a:rPr lang="ko-KR" altLang="en-US" sz="3600" i="1" kern="0" dirty="0" err="1" smtClean="0">
                <a:solidFill>
                  <a:prstClr val="white"/>
                </a:solidFill>
                <a:latin typeface="+mn-ea"/>
              </a:rPr>
              <a:t>전이학습을</a:t>
            </a:r>
            <a:r>
              <a:rPr lang="ko-KR" altLang="en-US" sz="3600" i="1" kern="0" dirty="0" smtClean="0">
                <a:solidFill>
                  <a:prstClr val="white"/>
                </a:solidFill>
                <a:latin typeface="+mn-ea"/>
              </a:rPr>
              <a:t> 통한 </a:t>
            </a:r>
            <a:endParaRPr lang="en-US" altLang="ko-KR" sz="3600" i="1" kern="0" dirty="0" smtClean="0">
              <a:solidFill>
                <a:prstClr val="white"/>
              </a:solidFill>
              <a:latin typeface="+mn-ea"/>
            </a:endParaRPr>
          </a:p>
          <a:p>
            <a:pPr marL="1076325"/>
            <a:r>
              <a:rPr lang="ko-KR" altLang="en-US" sz="3600" i="1" kern="0" smtClean="0">
                <a:solidFill>
                  <a:prstClr val="white"/>
                </a:solidFill>
                <a:latin typeface="+mn-ea"/>
              </a:rPr>
              <a:t>  음식 이미지 </a:t>
            </a:r>
            <a:r>
              <a:rPr lang="en-US" altLang="ko-KR" sz="3600" i="1" kern="0" smtClean="0">
                <a:solidFill>
                  <a:prstClr val="white"/>
                </a:solidFill>
                <a:latin typeface="+mn-ea"/>
              </a:rPr>
              <a:t>Classification</a:t>
            </a:r>
            <a:endParaRPr lang="ko-KR" altLang="en-US" sz="3600" dirty="0">
              <a:solidFill>
                <a:prstClr val="white"/>
              </a:solidFill>
              <a:latin typeface="+mn-ea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622318" y="2578821"/>
            <a:ext cx="789711" cy="353436"/>
            <a:chOff x="383308" y="327746"/>
            <a:chExt cx="789711" cy="353436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383308" y="327746"/>
              <a:ext cx="789711" cy="353436"/>
            </a:xfrm>
            <a:prstGeom prst="roundRect">
              <a:avLst>
                <a:gd name="adj" fmla="val 50000"/>
              </a:avLst>
            </a:prstGeom>
            <a:solidFill>
              <a:srgbClr val="3B85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34108" y="360464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dist="12700" dir="2700000" algn="tl" rotWithShape="0">
                <a:prstClr val="black">
                  <a:alpha val="1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2209800" y="2452051"/>
            <a:ext cx="7376160" cy="1938905"/>
            <a:chOff x="10201101" y="223837"/>
            <a:chExt cx="1753058" cy="722815"/>
          </a:xfrm>
        </p:grpSpPr>
        <p:sp>
          <p:nvSpPr>
            <p:cNvPr id="33" name="자유형 32"/>
            <p:cNvSpPr/>
            <p:nvPr/>
          </p:nvSpPr>
          <p:spPr>
            <a:xfrm>
              <a:off x="10201101" y="226216"/>
              <a:ext cx="1747003" cy="720436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자유형 12"/>
            <p:cNvSpPr/>
            <p:nvPr/>
          </p:nvSpPr>
          <p:spPr>
            <a:xfrm>
              <a:off x="10758487" y="223837"/>
              <a:ext cx="1193366" cy="720436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 19"/>
            <p:cNvSpPr/>
            <p:nvPr/>
          </p:nvSpPr>
          <p:spPr>
            <a:xfrm>
              <a:off x="10844654" y="226216"/>
              <a:ext cx="1109505" cy="715363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자유형 22"/>
            <p:cNvSpPr/>
            <p:nvPr/>
          </p:nvSpPr>
          <p:spPr>
            <a:xfrm>
              <a:off x="11049137" y="224821"/>
              <a:ext cx="900866" cy="398468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자유형 31"/>
            <p:cNvSpPr/>
            <p:nvPr/>
          </p:nvSpPr>
          <p:spPr>
            <a:xfrm>
              <a:off x="10592044" y="224821"/>
              <a:ext cx="1357078" cy="720436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355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604726" y="3462702"/>
            <a:ext cx="2671948" cy="484950"/>
          </a:xfrm>
          <a:prstGeom prst="round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/>
              <a:t>Ensemble</a:t>
            </a:r>
            <a:endParaRPr lang="ko-KR" altLang="en-US" b="1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5368322" y="1256427"/>
            <a:ext cx="444877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smtClean="0">
                <a:solidFill>
                  <a:srgbClr val="78808D"/>
                </a:solidFill>
              </a:rPr>
              <a:t>17 Class Image Dataset </a:t>
            </a:r>
            <a:r>
              <a:rPr lang="ko-KR" altLang="en-US" sz="2400" b="1" smtClean="0">
                <a:solidFill>
                  <a:srgbClr val="78808D"/>
                </a:solidFill>
              </a:rPr>
              <a:t>학습</a:t>
            </a:r>
            <a:endParaRPr lang="ko-KR" altLang="en-US" sz="2400" b="1">
              <a:solidFill>
                <a:srgbClr val="78808D"/>
              </a:solidFill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04726" y="2076083"/>
            <a:ext cx="2671948" cy="48495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/>
              <a:t>Transfer Learning</a:t>
            </a:r>
            <a:endParaRPr lang="ko-KR" altLang="en-US" b="1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256737" y="2053202"/>
            <a:ext cx="1208545" cy="507831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>
                <a:solidFill>
                  <a:srgbClr val="78808D"/>
                </a:solidFill>
              </a:rPr>
              <a:t>Xception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029603" y="2053202"/>
            <a:ext cx="1762373" cy="507831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>
                <a:solidFill>
                  <a:srgbClr val="78808D"/>
                </a:solidFill>
              </a:rPr>
              <a:t>EfficientNetV2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930043" y="2053202"/>
            <a:ext cx="2323428" cy="507831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>
                <a:solidFill>
                  <a:srgbClr val="78808D"/>
                </a:solidFill>
              </a:rPr>
              <a:t>InceptionResNetV2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10237750" y="2053202"/>
            <a:ext cx="1584558" cy="507831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smtClean="0">
                <a:solidFill>
                  <a:srgbClr val="78808D"/>
                </a:solidFill>
              </a:rPr>
              <a:t>VGG16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cxnSp>
        <p:nvCxnSpPr>
          <p:cNvPr id="11" name="직선 연결선 10"/>
          <p:cNvCxnSpPr>
            <a:endCxn id="62" idx="0"/>
          </p:cNvCxnSpPr>
          <p:nvPr/>
        </p:nvCxnSpPr>
        <p:spPr>
          <a:xfrm flipH="1">
            <a:off x="4910790" y="1769423"/>
            <a:ext cx="2577024" cy="28377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>
            <a:endCxn id="61" idx="0"/>
          </p:cNvCxnSpPr>
          <p:nvPr/>
        </p:nvCxnSpPr>
        <p:spPr>
          <a:xfrm flipH="1">
            <a:off x="6861010" y="1769423"/>
            <a:ext cx="614929" cy="28377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>
            <a:stCxn id="63" idx="0"/>
          </p:cNvCxnSpPr>
          <p:nvPr/>
        </p:nvCxnSpPr>
        <p:spPr>
          <a:xfrm flipH="1" flipV="1">
            <a:off x="7488639" y="1765300"/>
            <a:ext cx="1603118" cy="28790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/>
          <p:cNvCxnSpPr>
            <a:stCxn id="64" idx="0"/>
          </p:cNvCxnSpPr>
          <p:nvPr/>
        </p:nvCxnSpPr>
        <p:spPr>
          <a:xfrm flipH="1" flipV="1">
            <a:off x="7506419" y="1767840"/>
            <a:ext cx="3523610" cy="28536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301549" y="3379530"/>
            <a:ext cx="6456938" cy="646331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rgbClr val="54A0F4"/>
                </a:solidFill>
              </a:rPr>
              <a:t>Ensemble Classification : Weighted </a:t>
            </a:r>
            <a:r>
              <a:rPr lang="en-US" altLang="ko-KR" sz="2400" b="1" smtClean="0">
                <a:solidFill>
                  <a:srgbClr val="54A0F4"/>
                </a:solidFill>
              </a:rPr>
              <a:t>Voting</a:t>
            </a:r>
            <a:endParaRPr lang="ko-KR" altLang="en-US" sz="1200" dirty="0">
              <a:solidFill>
                <a:srgbClr val="54A0F4"/>
              </a:solidFill>
            </a:endParaRPr>
          </a:p>
        </p:txBody>
      </p:sp>
      <p:cxnSp>
        <p:nvCxnSpPr>
          <p:cNvPr id="78" name="직선 연결선 77"/>
          <p:cNvCxnSpPr>
            <a:stCxn id="39" idx="2"/>
          </p:cNvCxnSpPr>
          <p:nvPr/>
        </p:nvCxnSpPr>
        <p:spPr>
          <a:xfrm>
            <a:off x="1940700" y="2561033"/>
            <a:ext cx="0" cy="901669"/>
          </a:xfrm>
          <a:prstGeom prst="line">
            <a:avLst/>
          </a:prstGeom>
          <a:ln w="28575">
            <a:solidFill>
              <a:schemeClr val="bg1">
                <a:lumMod val="50000"/>
                <a:alpha val="36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10558754" y="4851792"/>
            <a:ext cx="989412" cy="454292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smtClean="0">
                <a:solidFill>
                  <a:srgbClr val="78808D"/>
                </a:solidFill>
              </a:rPr>
              <a:t>Osteria</a:t>
            </a:r>
            <a:endParaRPr lang="ko-KR" altLang="en-US" sz="1050" dirty="0">
              <a:solidFill>
                <a:srgbClr val="78808D"/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2109" y="4205979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Softmax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2109" y="4682406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Softmax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2109" y="5144535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Softmax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2109" y="5592020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Softmax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908806" y="4205979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Model 1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908806" y="4682406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Model 2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908806" y="5144535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Model 3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4908806" y="5592020"/>
            <a:ext cx="989412" cy="373885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Model 4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188327" y="4185173"/>
            <a:ext cx="1219561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Acc Weight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188327" y="4658220"/>
            <a:ext cx="1219561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Acc Weight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188327" y="5121104"/>
            <a:ext cx="1219561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Acc Weight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7188327" y="5571213"/>
            <a:ext cx="1219561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Acc Weight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8" name="오른쪽 대괄호 117"/>
          <p:cNvSpPr/>
          <p:nvPr/>
        </p:nvSpPr>
        <p:spPr>
          <a:xfrm>
            <a:off x="8470100" y="4366248"/>
            <a:ext cx="245728" cy="1450031"/>
          </a:xfrm>
          <a:prstGeom prst="rightBracket">
            <a:avLst>
              <a:gd name="adj" fmla="val 39343"/>
            </a:avLst>
          </a:prstGeom>
          <a:ln w="28575">
            <a:solidFill>
              <a:srgbClr val="788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9" name="직선 화살표 연결선 118"/>
          <p:cNvCxnSpPr/>
          <p:nvPr/>
        </p:nvCxnSpPr>
        <p:spPr>
          <a:xfrm>
            <a:off x="8730287" y="5099515"/>
            <a:ext cx="242999" cy="0"/>
          </a:xfrm>
          <a:prstGeom prst="straightConnector1">
            <a:avLst/>
          </a:prstGeom>
          <a:ln>
            <a:solidFill>
              <a:srgbClr val="7880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8932634" y="4864649"/>
            <a:ext cx="1353175" cy="415498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Argmax(Sum)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cxnSp>
        <p:nvCxnSpPr>
          <p:cNvPr id="138" name="직선 화살표 연결선 137"/>
          <p:cNvCxnSpPr/>
          <p:nvPr/>
        </p:nvCxnSpPr>
        <p:spPr>
          <a:xfrm>
            <a:off x="5784264" y="4417950"/>
            <a:ext cx="25290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0" name="그림 1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663" y="4452763"/>
            <a:ext cx="1008386" cy="1260482"/>
          </a:xfrm>
          <a:prstGeom prst="rect">
            <a:avLst/>
          </a:prstGeom>
          <a:ln>
            <a:solidFill>
              <a:srgbClr val="78808D"/>
            </a:solidFill>
          </a:ln>
        </p:spPr>
      </p:pic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3145416" y="5946905"/>
            <a:ext cx="1353175" cy="414024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smtClean="0">
                <a:solidFill>
                  <a:schemeClr val="bg1">
                    <a:lumMod val="65000"/>
                  </a:schemeClr>
                </a:solidFill>
              </a:rPr>
              <a:t>Input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2" name="이등변 삼각형 141"/>
          <p:cNvSpPr/>
          <p:nvPr/>
        </p:nvSpPr>
        <p:spPr>
          <a:xfrm rot="5400000">
            <a:off x="4436052" y="4985492"/>
            <a:ext cx="441644" cy="211545"/>
          </a:xfrm>
          <a:prstGeom prst="triangl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849611" y="4090135"/>
            <a:ext cx="401027" cy="574966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×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849611" y="4568539"/>
            <a:ext cx="401027" cy="574966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×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849611" y="5024603"/>
            <a:ext cx="401027" cy="574966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×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849611" y="5485608"/>
            <a:ext cx="401027" cy="574966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×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10383043" y="5946905"/>
            <a:ext cx="1353175" cy="414024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smtClean="0">
                <a:solidFill>
                  <a:schemeClr val="bg1">
                    <a:lumMod val="65000"/>
                  </a:schemeClr>
                </a:solidFill>
              </a:rPr>
              <a:t>Output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6473935" y="5946904"/>
            <a:ext cx="2112166" cy="414024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smtClean="0">
                <a:solidFill>
                  <a:schemeClr val="bg1">
                    <a:lumMod val="65000"/>
                  </a:schemeClr>
                </a:solidFill>
              </a:rPr>
              <a:t>Ensemble Model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3" name="모서리가 둥근 직사각형 152"/>
          <p:cNvSpPr/>
          <p:nvPr/>
        </p:nvSpPr>
        <p:spPr>
          <a:xfrm>
            <a:off x="3186105" y="4128590"/>
            <a:ext cx="1279764" cy="1890236"/>
          </a:xfrm>
          <a:prstGeom prst="round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모서리가 둥근 직사각형 153"/>
          <p:cNvSpPr/>
          <p:nvPr/>
        </p:nvSpPr>
        <p:spPr>
          <a:xfrm>
            <a:off x="4824915" y="4128590"/>
            <a:ext cx="5410206" cy="1890236"/>
          </a:xfrm>
          <a:prstGeom prst="round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이등변 삼각형 154"/>
          <p:cNvSpPr/>
          <p:nvPr/>
        </p:nvSpPr>
        <p:spPr>
          <a:xfrm rot="5400000">
            <a:off x="10193544" y="4985493"/>
            <a:ext cx="441644" cy="211545"/>
          </a:xfrm>
          <a:prstGeom prst="triangl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모서리가 둥근 직사각형 155"/>
          <p:cNvSpPr/>
          <p:nvPr/>
        </p:nvSpPr>
        <p:spPr>
          <a:xfrm>
            <a:off x="10542923" y="4128590"/>
            <a:ext cx="1016630" cy="1890236"/>
          </a:xfrm>
          <a:prstGeom prst="round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8" name="직선 화살표 연결선 157"/>
          <p:cNvCxnSpPr/>
          <p:nvPr/>
        </p:nvCxnSpPr>
        <p:spPr>
          <a:xfrm>
            <a:off x="5784264" y="4883699"/>
            <a:ext cx="25290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직선 화살표 연결선 158"/>
          <p:cNvCxnSpPr/>
          <p:nvPr/>
        </p:nvCxnSpPr>
        <p:spPr>
          <a:xfrm>
            <a:off x="5784264" y="5353599"/>
            <a:ext cx="25290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화살표 연결선 159"/>
          <p:cNvCxnSpPr/>
          <p:nvPr/>
        </p:nvCxnSpPr>
        <p:spPr>
          <a:xfrm>
            <a:off x="5784264" y="5808668"/>
            <a:ext cx="25290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4361669" y="2529622"/>
            <a:ext cx="5846891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smtClean="0">
                <a:solidFill>
                  <a:srgbClr val="44546A"/>
                </a:solidFill>
              </a:rPr>
              <a:t>Fine Tuning : </a:t>
            </a:r>
            <a:r>
              <a:rPr lang="ko-KR" altLang="en-US" sz="1400" smtClean="0">
                <a:solidFill>
                  <a:srgbClr val="44546A"/>
                </a:solidFill>
              </a:rPr>
              <a:t>전체 </a:t>
            </a:r>
            <a:r>
              <a:rPr lang="en-US" altLang="ko-KR" sz="1400" smtClean="0">
                <a:solidFill>
                  <a:srgbClr val="44546A"/>
                </a:solidFill>
              </a:rPr>
              <a:t>Weight Update, Class</a:t>
            </a:r>
            <a:r>
              <a:rPr lang="ko-KR" altLang="en-US" sz="1400" smtClean="0">
                <a:solidFill>
                  <a:srgbClr val="44546A"/>
                </a:solidFill>
              </a:rPr>
              <a:t>에 맞춰 </a:t>
            </a:r>
            <a:r>
              <a:rPr lang="en-US" altLang="ko-KR" sz="1400" smtClean="0">
                <a:solidFill>
                  <a:srgbClr val="44546A"/>
                </a:solidFill>
              </a:rPr>
              <a:t>FC Layer </a:t>
            </a:r>
            <a:r>
              <a:rPr lang="ko-KR" altLang="en-US" sz="1400" smtClean="0">
                <a:solidFill>
                  <a:srgbClr val="44546A"/>
                </a:solidFill>
              </a:rPr>
              <a:t>수정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162" name="타원 161"/>
          <p:cNvSpPr/>
          <p:nvPr/>
        </p:nvSpPr>
        <p:spPr>
          <a:xfrm rot="18900000">
            <a:off x="4218941" y="2691661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4361669" y="2858913"/>
            <a:ext cx="634034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mtClean="0">
                <a:solidFill>
                  <a:srgbClr val="44546A"/>
                </a:solidFill>
              </a:rPr>
              <a:t>각 모델의 마지막 </a:t>
            </a:r>
            <a:r>
              <a:rPr lang="en-US" altLang="ko-KR" sz="1400" smtClean="0">
                <a:solidFill>
                  <a:srgbClr val="44546A"/>
                </a:solidFill>
              </a:rPr>
              <a:t>Layer</a:t>
            </a:r>
            <a:r>
              <a:rPr lang="ko-KR" altLang="en-US" sz="1400" smtClean="0">
                <a:solidFill>
                  <a:srgbClr val="44546A"/>
                </a:solidFill>
              </a:rPr>
              <a:t>에 </a:t>
            </a:r>
            <a:r>
              <a:rPr lang="en-US" altLang="ko-KR" sz="1400" smtClean="0">
                <a:solidFill>
                  <a:srgbClr val="44546A"/>
                </a:solidFill>
              </a:rPr>
              <a:t>Softmax</a:t>
            </a:r>
            <a:r>
              <a:rPr lang="ko-KR" altLang="en-US" sz="1400" smtClean="0">
                <a:solidFill>
                  <a:srgbClr val="44546A"/>
                </a:solidFill>
              </a:rPr>
              <a:t>를 사용 → </a:t>
            </a:r>
            <a:r>
              <a:rPr lang="en-US" altLang="ko-KR" sz="1400" smtClean="0">
                <a:solidFill>
                  <a:srgbClr val="44546A"/>
                </a:solidFill>
              </a:rPr>
              <a:t>Voting</a:t>
            </a:r>
            <a:r>
              <a:rPr lang="ko-KR" altLang="en-US" sz="1400" smtClean="0">
                <a:solidFill>
                  <a:srgbClr val="44546A"/>
                </a:solidFill>
              </a:rPr>
              <a:t>을 위한 확률 평준화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164" name="타원 163"/>
          <p:cNvSpPr/>
          <p:nvPr/>
        </p:nvSpPr>
        <p:spPr>
          <a:xfrm rot="18900000">
            <a:off x="4218941" y="3020952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Ensemble Model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60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604726" y="1253066"/>
            <a:ext cx="2671948" cy="48495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Hard Voting</a:t>
            </a:r>
            <a:endParaRPr lang="ko-KR" altLang="en-US" b="1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schemeClr val="bg1">
                    <a:lumMod val="95000"/>
                    <a:alpha val="74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(Ensemble Voting)</a:t>
            </a:r>
            <a:endParaRPr lang="ko-KR" altLang="en-US" sz="2400" dirty="0">
              <a:solidFill>
                <a:schemeClr val="bg1">
                  <a:lumMod val="95000"/>
                  <a:alpha val="74000"/>
                </a:schemeClr>
              </a:solidFill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4782724" y="1253066"/>
            <a:ext cx="2671948" cy="484950"/>
          </a:xfrm>
          <a:prstGeom prst="round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/>
              <a:t>Soft Voting</a:t>
            </a:r>
            <a:endParaRPr lang="ko-KR" altLang="en-US" b="1"/>
          </a:p>
        </p:txBody>
      </p:sp>
      <p:sp>
        <p:nvSpPr>
          <p:cNvPr id="55" name="모서리가 둥근 직사각형 54"/>
          <p:cNvSpPr/>
          <p:nvPr/>
        </p:nvSpPr>
        <p:spPr>
          <a:xfrm>
            <a:off x="8960722" y="1253066"/>
            <a:ext cx="2671948" cy="484950"/>
          </a:xfrm>
          <a:prstGeom prst="roundRect">
            <a:avLst/>
          </a:prstGeom>
          <a:solidFill>
            <a:srgbClr val="3B8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/>
              <a:t>Weighted Voting</a:t>
            </a:r>
            <a:endParaRPr lang="ko-KR" altLang="en-US" b="1"/>
          </a:p>
        </p:txBody>
      </p:sp>
      <p:sp>
        <p:nvSpPr>
          <p:cNvPr id="56" name="모서리가 둥근 직사각형 55"/>
          <p:cNvSpPr/>
          <p:nvPr/>
        </p:nvSpPr>
        <p:spPr>
          <a:xfrm>
            <a:off x="604726" y="2420385"/>
            <a:ext cx="776602" cy="264448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/>
              <a:t>Model 1</a:t>
            </a:r>
            <a:endParaRPr lang="ko-KR" altLang="en-US" sz="1100" b="1"/>
          </a:p>
        </p:txBody>
      </p:sp>
      <p:sp>
        <p:nvSpPr>
          <p:cNvPr id="57" name="모서리가 둥근 직사각형 56"/>
          <p:cNvSpPr/>
          <p:nvPr/>
        </p:nvSpPr>
        <p:spPr>
          <a:xfrm>
            <a:off x="1552399" y="2420385"/>
            <a:ext cx="776602" cy="264448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/>
              <a:t>Model 2</a:t>
            </a:r>
            <a:endParaRPr lang="ko-KR" altLang="en-US" sz="1100" b="1"/>
          </a:p>
        </p:txBody>
      </p:sp>
      <p:sp>
        <p:nvSpPr>
          <p:cNvPr id="58" name="모서리가 둥근 직사각형 57"/>
          <p:cNvSpPr/>
          <p:nvPr/>
        </p:nvSpPr>
        <p:spPr>
          <a:xfrm>
            <a:off x="2500072" y="2420385"/>
            <a:ext cx="776602" cy="264448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/>
              <a:t>Model 3</a:t>
            </a:r>
            <a:endParaRPr lang="ko-KR" altLang="en-US" sz="1100" b="1"/>
          </a:p>
        </p:txBody>
      </p:sp>
      <p:cxnSp>
        <p:nvCxnSpPr>
          <p:cNvPr id="3" name="직선 연결선 2"/>
          <p:cNvCxnSpPr/>
          <p:nvPr/>
        </p:nvCxnSpPr>
        <p:spPr>
          <a:xfrm>
            <a:off x="3822970" y="1553907"/>
            <a:ext cx="0" cy="48079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모서리가 둥근 직사각형 64"/>
          <p:cNvSpPr/>
          <p:nvPr/>
        </p:nvSpPr>
        <p:spPr>
          <a:xfrm>
            <a:off x="579570" y="2637090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: 0.7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: 0.3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1526745" y="2637090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: 0.1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: 0.9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473920" y="2637090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: 0.6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: 0.4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72" name="모서리가 둥근 직사각형 71"/>
          <p:cNvSpPr/>
          <p:nvPr/>
        </p:nvSpPr>
        <p:spPr>
          <a:xfrm>
            <a:off x="579570" y="2225653"/>
            <a:ext cx="801758" cy="2179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smtClean="0">
                <a:solidFill>
                  <a:sysClr val="windowText" lastClr="000000"/>
                </a:solidFill>
              </a:rPr>
              <a:t>Acc : 70%</a:t>
            </a:r>
            <a:endParaRPr lang="ko-KR" altLang="en-US" sz="900" b="1">
              <a:solidFill>
                <a:sysClr val="windowText" lastClr="000000"/>
              </a:solidFill>
            </a:endParaRPr>
          </a:p>
        </p:txBody>
      </p:sp>
      <p:sp>
        <p:nvSpPr>
          <p:cNvPr id="74" name="모서리가 둥근 직사각형 73"/>
          <p:cNvSpPr/>
          <p:nvPr/>
        </p:nvSpPr>
        <p:spPr>
          <a:xfrm>
            <a:off x="1539821" y="2225653"/>
            <a:ext cx="801758" cy="2179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smtClean="0">
                <a:solidFill>
                  <a:sysClr val="windowText" lastClr="000000"/>
                </a:solidFill>
              </a:rPr>
              <a:t>Acc : 95%</a:t>
            </a:r>
            <a:endParaRPr lang="ko-KR" altLang="en-US" sz="900" b="1">
              <a:solidFill>
                <a:sysClr val="windowText" lastClr="000000"/>
              </a:solidFill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2494308" y="2225653"/>
            <a:ext cx="801758" cy="2179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smtClean="0">
                <a:solidFill>
                  <a:sysClr val="windowText" lastClr="000000"/>
                </a:solidFill>
              </a:rPr>
              <a:t>Acc : 80%</a:t>
            </a:r>
            <a:endParaRPr lang="ko-KR" altLang="en-US" sz="900" b="1">
              <a:solidFill>
                <a:sysClr val="windowText" lastClr="000000"/>
              </a:solidFill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972766" y="3035029"/>
            <a:ext cx="0" cy="272375"/>
          </a:xfrm>
          <a:prstGeom prst="straightConnector1">
            <a:avLst/>
          </a:prstGeom>
          <a:ln w="12700">
            <a:solidFill>
              <a:srgbClr val="A6A6A6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/>
          <p:cNvCxnSpPr/>
          <p:nvPr/>
        </p:nvCxnSpPr>
        <p:spPr>
          <a:xfrm>
            <a:off x="1926076" y="3035029"/>
            <a:ext cx="0" cy="272375"/>
          </a:xfrm>
          <a:prstGeom prst="straightConnector1">
            <a:avLst/>
          </a:prstGeom>
          <a:ln w="12700">
            <a:solidFill>
              <a:srgbClr val="A6A6A6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/>
          <p:cNvCxnSpPr/>
          <p:nvPr/>
        </p:nvCxnSpPr>
        <p:spPr>
          <a:xfrm>
            <a:off x="2889114" y="3035029"/>
            <a:ext cx="0" cy="272375"/>
          </a:xfrm>
          <a:prstGeom prst="straightConnector1">
            <a:avLst/>
          </a:prstGeom>
          <a:ln w="12700">
            <a:solidFill>
              <a:srgbClr val="A6A6A6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모서리가 둥근 직사각형 78"/>
          <p:cNvSpPr/>
          <p:nvPr/>
        </p:nvSpPr>
        <p:spPr>
          <a:xfrm>
            <a:off x="579570" y="3295166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smtClean="0">
                <a:solidFill>
                  <a:sysClr val="windowText" lastClr="000000"/>
                </a:solidFill>
              </a:rPr>
              <a:t>A</a:t>
            </a:r>
            <a:endParaRPr lang="ko-KR" altLang="en-US" sz="2000" b="1">
              <a:solidFill>
                <a:sysClr val="windowText" lastClr="000000"/>
              </a:solidFill>
            </a:endParaRPr>
          </a:p>
        </p:txBody>
      </p:sp>
      <p:sp>
        <p:nvSpPr>
          <p:cNvPr id="80" name="모서리가 둥근 직사각형 79"/>
          <p:cNvSpPr/>
          <p:nvPr/>
        </p:nvSpPr>
        <p:spPr>
          <a:xfrm>
            <a:off x="1525197" y="3295166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smtClean="0">
                <a:solidFill>
                  <a:sysClr val="windowText" lastClr="000000"/>
                </a:solidFill>
              </a:rPr>
              <a:t>B</a:t>
            </a:r>
            <a:endParaRPr lang="ko-KR" altLang="en-US" sz="2000" b="1">
              <a:solidFill>
                <a:sysClr val="windowText" lastClr="000000"/>
              </a:solidFill>
            </a:endParaRPr>
          </a:p>
        </p:txBody>
      </p:sp>
      <p:sp>
        <p:nvSpPr>
          <p:cNvPr id="82" name="모서리가 둥근 직사각형 81"/>
          <p:cNvSpPr/>
          <p:nvPr/>
        </p:nvSpPr>
        <p:spPr>
          <a:xfrm>
            <a:off x="2494308" y="3295166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smtClean="0">
                <a:solidFill>
                  <a:sysClr val="windowText" lastClr="000000"/>
                </a:solidFill>
              </a:rPr>
              <a:t>A</a:t>
            </a:r>
            <a:endParaRPr lang="ko-KR" altLang="en-US" sz="2000" b="1">
              <a:solidFill>
                <a:sysClr val="windowText" lastClr="000000"/>
              </a:solidFill>
            </a:endParaRPr>
          </a:p>
        </p:txBody>
      </p:sp>
      <p:sp>
        <p:nvSpPr>
          <p:cNvPr id="83" name="모서리가 둥근 직사각형 82"/>
          <p:cNvSpPr/>
          <p:nvPr/>
        </p:nvSpPr>
        <p:spPr>
          <a:xfrm>
            <a:off x="1378231" y="4069814"/>
            <a:ext cx="1095690" cy="622777"/>
          </a:xfrm>
          <a:prstGeom prst="roundRect">
            <a:avLst/>
          </a:prstGeom>
          <a:solidFill>
            <a:schemeClr val="bg1">
              <a:lumMod val="6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/>
              <a:t>A : 2</a:t>
            </a:r>
          </a:p>
          <a:p>
            <a:pPr algn="ctr"/>
            <a:r>
              <a:rPr lang="en-US" altLang="ko-KR" sz="1400" b="1"/>
              <a:t>B : 1</a:t>
            </a:r>
            <a:endParaRPr lang="ko-KR" altLang="en-US" sz="1400" b="1"/>
          </a:p>
        </p:txBody>
      </p:sp>
      <p:cxnSp>
        <p:nvCxnSpPr>
          <p:cNvPr id="84" name="직선 화살표 연결선 83"/>
          <p:cNvCxnSpPr/>
          <p:nvPr/>
        </p:nvCxnSpPr>
        <p:spPr>
          <a:xfrm>
            <a:off x="1926076" y="4824919"/>
            <a:ext cx="0" cy="505838"/>
          </a:xfrm>
          <a:prstGeom prst="straightConnector1">
            <a:avLst/>
          </a:prstGeom>
          <a:ln w="12700">
            <a:solidFill>
              <a:srgbClr val="A6A6A6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모서리가 둥근 직사각형 84"/>
          <p:cNvSpPr/>
          <p:nvPr/>
        </p:nvSpPr>
        <p:spPr>
          <a:xfrm>
            <a:off x="992286" y="5476486"/>
            <a:ext cx="1896828" cy="725948"/>
          </a:xfrm>
          <a:prstGeom prst="roundRect">
            <a:avLst/>
          </a:prstGeom>
          <a:solidFill>
            <a:schemeClr val="bg1">
              <a:lumMod val="6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/>
              <a:t>Result : A</a:t>
            </a:r>
            <a:endParaRPr lang="ko-KR" altLang="en-US" b="1"/>
          </a:p>
        </p:txBody>
      </p:sp>
      <p:sp>
        <p:nvSpPr>
          <p:cNvPr id="86" name="모서리가 둥근 직사각형 85"/>
          <p:cNvSpPr/>
          <p:nvPr/>
        </p:nvSpPr>
        <p:spPr>
          <a:xfrm>
            <a:off x="4781982" y="2420385"/>
            <a:ext cx="776602" cy="264448"/>
          </a:xfrm>
          <a:prstGeom prst="round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/>
              <a:t>Model 1</a:t>
            </a:r>
            <a:endParaRPr lang="ko-KR" altLang="en-US" sz="1100" b="1"/>
          </a:p>
        </p:txBody>
      </p:sp>
      <p:sp>
        <p:nvSpPr>
          <p:cNvPr id="87" name="모서리가 둥근 직사각형 86"/>
          <p:cNvSpPr/>
          <p:nvPr/>
        </p:nvSpPr>
        <p:spPr>
          <a:xfrm>
            <a:off x="5729655" y="2420385"/>
            <a:ext cx="776602" cy="264448"/>
          </a:xfrm>
          <a:prstGeom prst="round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/>
              <a:t>Model 2</a:t>
            </a:r>
            <a:endParaRPr lang="ko-KR" altLang="en-US" sz="1100" b="1"/>
          </a:p>
        </p:txBody>
      </p:sp>
      <p:sp>
        <p:nvSpPr>
          <p:cNvPr id="88" name="모서리가 둥근 직사각형 87"/>
          <p:cNvSpPr/>
          <p:nvPr/>
        </p:nvSpPr>
        <p:spPr>
          <a:xfrm>
            <a:off x="6677328" y="2420385"/>
            <a:ext cx="776602" cy="264448"/>
          </a:xfrm>
          <a:prstGeom prst="round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/>
              <a:t>Model 3</a:t>
            </a:r>
            <a:endParaRPr lang="ko-KR" altLang="en-US" sz="1100" b="1"/>
          </a:p>
        </p:txBody>
      </p:sp>
      <p:sp>
        <p:nvSpPr>
          <p:cNvPr id="89" name="모서리가 둥근 직사각형 88"/>
          <p:cNvSpPr/>
          <p:nvPr/>
        </p:nvSpPr>
        <p:spPr>
          <a:xfrm>
            <a:off x="4756826" y="2637090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: 0.7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: 0.3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90" name="모서리가 둥근 직사각형 89"/>
          <p:cNvSpPr/>
          <p:nvPr/>
        </p:nvSpPr>
        <p:spPr>
          <a:xfrm>
            <a:off x="5704001" y="2637090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: 0.1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: 0.9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6651176" y="2637090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: 0.8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: 0.2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100" name="모서리가 둥근 직사각형 99"/>
          <p:cNvSpPr/>
          <p:nvPr/>
        </p:nvSpPr>
        <p:spPr>
          <a:xfrm>
            <a:off x="4756826" y="2225653"/>
            <a:ext cx="801758" cy="2179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smtClean="0">
                <a:solidFill>
                  <a:sysClr val="windowText" lastClr="000000"/>
                </a:solidFill>
              </a:rPr>
              <a:t>Acc : 70%</a:t>
            </a:r>
            <a:endParaRPr lang="ko-KR" altLang="en-US" sz="900" b="1">
              <a:solidFill>
                <a:sysClr val="windowText" lastClr="000000"/>
              </a:solidFill>
            </a:endParaRPr>
          </a:p>
        </p:txBody>
      </p:sp>
      <p:sp>
        <p:nvSpPr>
          <p:cNvPr id="101" name="모서리가 둥근 직사각형 100"/>
          <p:cNvSpPr/>
          <p:nvPr/>
        </p:nvSpPr>
        <p:spPr>
          <a:xfrm>
            <a:off x="5717077" y="2225653"/>
            <a:ext cx="801758" cy="2179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smtClean="0">
                <a:solidFill>
                  <a:sysClr val="windowText" lastClr="000000"/>
                </a:solidFill>
              </a:rPr>
              <a:t>Acc : 95%</a:t>
            </a:r>
            <a:endParaRPr lang="ko-KR" altLang="en-US" sz="900" b="1">
              <a:solidFill>
                <a:sysClr val="windowText" lastClr="000000"/>
              </a:solidFill>
            </a:endParaRPr>
          </a:p>
        </p:txBody>
      </p:sp>
      <p:sp>
        <p:nvSpPr>
          <p:cNvPr id="102" name="모서리가 둥근 직사각형 101"/>
          <p:cNvSpPr/>
          <p:nvPr/>
        </p:nvSpPr>
        <p:spPr>
          <a:xfrm>
            <a:off x="6671564" y="2225653"/>
            <a:ext cx="801758" cy="2179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smtClean="0">
                <a:solidFill>
                  <a:sysClr val="windowText" lastClr="000000"/>
                </a:solidFill>
              </a:rPr>
              <a:t>Acc : 80%</a:t>
            </a:r>
            <a:endParaRPr lang="ko-KR" altLang="en-US" sz="900" b="1">
              <a:solidFill>
                <a:sysClr val="windowText" lastClr="000000"/>
              </a:solidFill>
            </a:endParaRPr>
          </a:p>
        </p:txBody>
      </p:sp>
      <p:cxnSp>
        <p:nvCxnSpPr>
          <p:cNvPr id="103" name="직선 화살표 연결선 102"/>
          <p:cNvCxnSpPr/>
          <p:nvPr/>
        </p:nvCxnSpPr>
        <p:spPr>
          <a:xfrm>
            <a:off x="5150022" y="3035029"/>
            <a:ext cx="0" cy="272375"/>
          </a:xfrm>
          <a:prstGeom prst="straightConnector1">
            <a:avLst/>
          </a:prstGeom>
          <a:ln w="12700">
            <a:solidFill>
              <a:srgbClr val="54A0F4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>
            <a:off x="6103332" y="3035029"/>
            <a:ext cx="0" cy="272375"/>
          </a:xfrm>
          <a:prstGeom prst="straightConnector1">
            <a:avLst/>
          </a:prstGeom>
          <a:ln w="12700">
            <a:solidFill>
              <a:srgbClr val="54A0F4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/>
          <p:nvPr/>
        </p:nvCxnSpPr>
        <p:spPr>
          <a:xfrm>
            <a:off x="7066370" y="3035029"/>
            <a:ext cx="0" cy="272375"/>
          </a:xfrm>
          <a:prstGeom prst="straightConnector1">
            <a:avLst/>
          </a:prstGeom>
          <a:ln w="12700">
            <a:solidFill>
              <a:srgbClr val="54A0F4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모서리가 둥근 직사각형 109"/>
          <p:cNvSpPr/>
          <p:nvPr/>
        </p:nvSpPr>
        <p:spPr>
          <a:xfrm>
            <a:off x="5584735" y="4069814"/>
            <a:ext cx="1066442" cy="622777"/>
          </a:xfrm>
          <a:prstGeom prst="round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/>
              <a:t>A </a:t>
            </a:r>
            <a:r>
              <a:rPr lang="en-US" altLang="ko-KR" sz="1400" b="1"/>
              <a:t>: </a:t>
            </a:r>
            <a:r>
              <a:rPr lang="en-US" altLang="ko-KR" sz="1400" b="1" smtClean="0"/>
              <a:t>0.53</a:t>
            </a:r>
            <a:endParaRPr lang="en-US" altLang="ko-KR" sz="1400" b="1"/>
          </a:p>
          <a:p>
            <a:pPr algn="ctr"/>
            <a:r>
              <a:rPr lang="en-US" altLang="ko-KR" sz="1400" b="1"/>
              <a:t>B </a:t>
            </a:r>
            <a:r>
              <a:rPr lang="en-US" altLang="ko-KR" sz="1400" b="1"/>
              <a:t>: </a:t>
            </a:r>
            <a:r>
              <a:rPr lang="en-US" altLang="ko-KR" sz="1400" b="1" smtClean="0"/>
              <a:t>0.47</a:t>
            </a:r>
            <a:endParaRPr lang="ko-KR" altLang="en-US" sz="1400" b="1"/>
          </a:p>
        </p:txBody>
      </p:sp>
      <p:cxnSp>
        <p:nvCxnSpPr>
          <p:cNvPr id="111" name="직선 화살표 연결선 110"/>
          <p:cNvCxnSpPr/>
          <p:nvPr/>
        </p:nvCxnSpPr>
        <p:spPr>
          <a:xfrm>
            <a:off x="6103332" y="4824919"/>
            <a:ext cx="0" cy="505838"/>
          </a:xfrm>
          <a:prstGeom prst="straightConnector1">
            <a:avLst/>
          </a:prstGeom>
          <a:ln w="12700">
            <a:solidFill>
              <a:srgbClr val="54A0F4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모서리가 둥근 직사각형 111"/>
          <p:cNvSpPr/>
          <p:nvPr/>
        </p:nvSpPr>
        <p:spPr>
          <a:xfrm>
            <a:off x="5169542" y="5476486"/>
            <a:ext cx="1896828" cy="725948"/>
          </a:xfrm>
          <a:prstGeom prst="round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/>
              <a:t>Result : A</a:t>
            </a:r>
            <a:endParaRPr lang="ko-KR" altLang="en-US" b="1"/>
          </a:p>
        </p:txBody>
      </p:sp>
      <p:sp>
        <p:nvSpPr>
          <p:cNvPr id="116" name="모서리가 둥근 직사각형 115"/>
          <p:cNvSpPr/>
          <p:nvPr/>
        </p:nvSpPr>
        <p:spPr>
          <a:xfrm>
            <a:off x="4524909" y="3390132"/>
            <a:ext cx="3159942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= (0.7 + 0.1 + 0.8) / 3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= (0.3 + 0.9 + 0.2) / 3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8959171" y="2420385"/>
            <a:ext cx="776602" cy="264448"/>
          </a:xfrm>
          <a:prstGeom prst="roundRect">
            <a:avLst/>
          </a:prstGeom>
          <a:solidFill>
            <a:srgbClr val="3B8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/>
              <a:t>Model 1</a:t>
            </a:r>
            <a:endParaRPr lang="ko-KR" altLang="en-US" sz="1100" b="1"/>
          </a:p>
        </p:txBody>
      </p:sp>
      <p:sp>
        <p:nvSpPr>
          <p:cNvPr id="120" name="모서리가 둥근 직사각형 119"/>
          <p:cNvSpPr/>
          <p:nvPr/>
        </p:nvSpPr>
        <p:spPr>
          <a:xfrm>
            <a:off x="9906844" y="2420385"/>
            <a:ext cx="776602" cy="264448"/>
          </a:xfrm>
          <a:prstGeom prst="roundRect">
            <a:avLst/>
          </a:prstGeom>
          <a:solidFill>
            <a:srgbClr val="3B8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/>
              <a:t>Model 2</a:t>
            </a:r>
            <a:endParaRPr lang="ko-KR" altLang="en-US" sz="1100" b="1"/>
          </a:p>
        </p:txBody>
      </p:sp>
      <p:sp>
        <p:nvSpPr>
          <p:cNvPr id="122" name="모서리가 둥근 직사각형 121"/>
          <p:cNvSpPr/>
          <p:nvPr/>
        </p:nvSpPr>
        <p:spPr>
          <a:xfrm>
            <a:off x="10854517" y="2420385"/>
            <a:ext cx="776602" cy="264448"/>
          </a:xfrm>
          <a:prstGeom prst="roundRect">
            <a:avLst/>
          </a:prstGeom>
          <a:solidFill>
            <a:srgbClr val="3B8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/>
              <a:t>Model 3</a:t>
            </a:r>
            <a:endParaRPr lang="ko-KR" altLang="en-US" sz="1100" b="1"/>
          </a:p>
        </p:txBody>
      </p:sp>
      <p:sp>
        <p:nvSpPr>
          <p:cNvPr id="123" name="모서리가 둥근 직사각형 122"/>
          <p:cNvSpPr/>
          <p:nvPr/>
        </p:nvSpPr>
        <p:spPr>
          <a:xfrm>
            <a:off x="8934015" y="2637090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: 0.7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: 0.3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124" name="모서리가 둥근 직사각형 123"/>
          <p:cNvSpPr/>
          <p:nvPr/>
        </p:nvSpPr>
        <p:spPr>
          <a:xfrm>
            <a:off x="9881190" y="2637090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: 0.1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: 0.9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10828365" y="2637090"/>
            <a:ext cx="801758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: 0.8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: 0.2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126" name="모서리가 둥근 직사각형 125"/>
          <p:cNvSpPr/>
          <p:nvPr/>
        </p:nvSpPr>
        <p:spPr>
          <a:xfrm>
            <a:off x="8934015" y="2225653"/>
            <a:ext cx="801758" cy="2179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smtClean="0">
                <a:solidFill>
                  <a:sysClr val="windowText" lastClr="000000"/>
                </a:solidFill>
              </a:rPr>
              <a:t>Acc : 60%</a:t>
            </a:r>
            <a:endParaRPr lang="ko-KR" altLang="en-US" sz="900" b="1">
              <a:solidFill>
                <a:sysClr val="windowText" lastClr="000000"/>
              </a:solidFill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9894266" y="2225653"/>
            <a:ext cx="801758" cy="2179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smtClean="0">
                <a:solidFill>
                  <a:sysClr val="windowText" lastClr="000000"/>
                </a:solidFill>
              </a:rPr>
              <a:t>Acc : 95%</a:t>
            </a:r>
            <a:endParaRPr lang="ko-KR" altLang="en-US" sz="900" b="1">
              <a:solidFill>
                <a:sysClr val="windowText" lastClr="000000"/>
              </a:solidFill>
            </a:endParaRPr>
          </a:p>
        </p:txBody>
      </p:sp>
      <p:sp>
        <p:nvSpPr>
          <p:cNvPr id="128" name="모서리가 둥근 직사각형 127"/>
          <p:cNvSpPr/>
          <p:nvPr/>
        </p:nvSpPr>
        <p:spPr>
          <a:xfrm>
            <a:off x="10848753" y="2225653"/>
            <a:ext cx="801758" cy="21797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smtClean="0">
                <a:solidFill>
                  <a:sysClr val="windowText" lastClr="000000"/>
                </a:solidFill>
              </a:rPr>
              <a:t>Acc : 80%</a:t>
            </a:r>
            <a:endParaRPr lang="ko-KR" altLang="en-US" sz="900" b="1">
              <a:solidFill>
                <a:sysClr val="windowText" lastClr="000000"/>
              </a:solidFill>
            </a:endParaRPr>
          </a:p>
        </p:txBody>
      </p:sp>
      <p:cxnSp>
        <p:nvCxnSpPr>
          <p:cNvPr id="129" name="직선 화살표 연결선 128"/>
          <p:cNvCxnSpPr/>
          <p:nvPr/>
        </p:nvCxnSpPr>
        <p:spPr>
          <a:xfrm>
            <a:off x="9327211" y="3035029"/>
            <a:ext cx="0" cy="272375"/>
          </a:xfrm>
          <a:prstGeom prst="straightConnector1">
            <a:avLst/>
          </a:prstGeom>
          <a:ln w="12700">
            <a:solidFill>
              <a:srgbClr val="54A0F4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/>
          <p:cNvCxnSpPr/>
          <p:nvPr/>
        </p:nvCxnSpPr>
        <p:spPr>
          <a:xfrm>
            <a:off x="10280521" y="3035029"/>
            <a:ext cx="0" cy="272375"/>
          </a:xfrm>
          <a:prstGeom prst="straightConnector1">
            <a:avLst/>
          </a:prstGeom>
          <a:ln w="12700">
            <a:solidFill>
              <a:srgbClr val="54A0F4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화살표 연결선 130"/>
          <p:cNvCxnSpPr/>
          <p:nvPr/>
        </p:nvCxnSpPr>
        <p:spPr>
          <a:xfrm>
            <a:off x="11243559" y="3035029"/>
            <a:ext cx="0" cy="272375"/>
          </a:xfrm>
          <a:prstGeom prst="straightConnector1">
            <a:avLst/>
          </a:prstGeom>
          <a:ln w="12700">
            <a:solidFill>
              <a:srgbClr val="54A0F4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모서리가 둥근 직사각형 131"/>
          <p:cNvSpPr/>
          <p:nvPr/>
        </p:nvSpPr>
        <p:spPr>
          <a:xfrm>
            <a:off x="9761924" y="4069814"/>
            <a:ext cx="1066442" cy="622777"/>
          </a:xfrm>
          <a:prstGeom prst="roundRect">
            <a:avLst/>
          </a:prstGeom>
          <a:solidFill>
            <a:srgbClr val="3B8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/>
              <a:t>A </a:t>
            </a:r>
            <a:r>
              <a:rPr lang="en-US" altLang="ko-KR" sz="1400" b="1"/>
              <a:t>: </a:t>
            </a:r>
            <a:r>
              <a:rPr lang="en-US" altLang="ko-KR" sz="1400" b="1" smtClean="0"/>
              <a:t>0.385</a:t>
            </a:r>
            <a:endParaRPr lang="en-US" altLang="ko-KR" sz="1400" b="1"/>
          </a:p>
          <a:p>
            <a:pPr algn="ctr"/>
            <a:r>
              <a:rPr lang="en-US" altLang="ko-KR" sz="1400" b="1"/>
              <a:t>B </a:t>
            </a:r>
            <a:r>
              <a:rPr lang="en-US" altLang="ko-KR" sz="1400" b="1"/>
              <a:t>: </a:t>
            </a:r>
            <a:r>
              <a:rPr lang="en-US" altLang="ko-KR" sz="1400" b="1" smtClean="0"/>
              <a:t>0.398</a:t>
            </a:r>
            <a:endParaRPr lang="ko-KR" altLang="en-US" sz="1400" b="1"/>
          </a:p>
        </p:txBody>
      </p:sp>
      <p:cxnSp>
        <p:nvCxnSpPr>
          <p:cNvPr id="133" name="직선 화살표 연결선 132"/>
          <p:cNvCxnSpPr/>
          <p:nvPr/>
        </p:nvCxnSpPr>
        <p:spPr>
          <a:xfrm>
            <a:off x="10280521" y="4824919"/>
            <a:ext cx="0" cy="505838"/>
          </a:xfrm>
          <a:prstGeom prst="straightConnector1">
            <a:avLst/>
          </a:prstGeom>
          <a:ln w="12700">
            <a:solidFill>
              <a:srgbClr val="54A0F4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모서리가 둥근 직사각형 133"/>
          <p:cNvSpPr/>
          <p:nvPr/>
        </p:nvSpPr>
        <p:spPr>
          <a:xfrm>
            <a:off x="9346731" y="5476486"/>
            <a:ext cx="1896828" cy="725948"/>
          </a:xfrm>
          <a:prstGeom prst="roundRect">
            <a:avLst/>
          </a:prstGeom>
          <a:solidFill>
            <a:srgbClr val="3B8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/>
              <a:t>Result : B</a:t>
            </a:r>
            <a:endParaRPr lang="ko-KR" altLang="en-US" b="1"/>
          </a:p>
        </p:txBody>
      </p:sp>
      <p:sp>
        <p:nvSpPr>
          <p:cNvPr id="135" name="모서리가 둥근 직사각형 134"/>
          <p:cNvSpPr/>
          <p:nvPr/>
        </p:nvSpPr>
        <p:spPr>
          <a:xfrm>
            <a:off x="8702098" y="3390132"/>
            <a:ext cx="3159942" cy="48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A = (0.420 + 0.095 + 0.640) / 3</a:t>
            </a:r>
          </a:p>
          <a:p>
            <a:pPr algn="ctr"/>
            <a:r>
              <a:rPr lang="en-US" altLang="ko-KR" sz="1100" b="1" smtClean="0">
                <a:solidFill>
                  <a:sysClr val="windowText" lastClr="000000"/>
                </a:solidFill>
              </a:rPr>
              <a:t>B = (0.180 + 0.855 + 0.160) / 3</a:t>
            </a:r>
            <a:endParaRPr lang="ko-KR" altLang="en-US" sz="1100" b="1">
              <a:solidFill>
                <a:sysClr val="windowText" lastClr="000000"/>
              </a:solidFill>
            </a:endParaRPr>
          </a:p>
        </p:txBody>
      </p:sp>
      <p:sp>
        <p:nvSpPr>
          <p:cNvPr id="136" name="모서리가 둥근 직사각형 135"/>
          <p:cNvSpPr/>
          <p:nvPr/>
        </p:nvSpPr>
        <p:spPr>
          <a:xfrm>
            <a:off x="9288297" y="3028583"/>
            <a:ext cx="563088" cy="23252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rgbClr val="FF0000"/>
                </a:solidFill>
              </a:rPr>
              <a:t>X 0.6</a:t>
            </a:r>
            <a:endParaRPr lang="ko-KR" altLang="en-US" sz="1100" b="1">
              <a:solidFill>
                <a:srgbClr val="FF0000"/>
              </a:solidFill>
            </a:endParaRPr>
          </a:p>
        </p:txBody>
      </p:sp>
      <p:sp>
        <p:nvSpPr>
          <p:cNvPr id="137" name="모서리가 둥근 직사각형 136"/>
          <p:cNvSpPr/>
          <p:nvPr/>
        </p:nvSpPr>
        <p:spPr>
          <a:xfrm>
            <a:off x="10233496" y="3028583"/>
            <a:ext cx="670247" cy="23252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rgbClr val="FF0000"/>
                </a:solidFill>
              </a:rPr>
              <a:t>X 0.95</a:t>
            </a:r>
            <a:endParaRPr lang="ko-KR" altLang="en-US" sz="1100" b="1">
              <a:solidFill>
                <a:srgbClr val="FF0000"/>
              </a:solidFill>
            </a:endParaRPr>
          </a:p>
        </p:txBody>
      </p:sp>
      <p:sp>
        <p:nvSpPr>
          <p:cNvPr id="139" name="모서리가 둥근 직사각형 138"/>
          <p:cNvSpPr/>
          <p:nvPr/>
        </p:nvSpPr>
        <p:spPr>
          <a:xfrm>
            <a:off x="11160121" y="3028583"/>
            <a:ext cx="670247" cy="23252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smtClean="0">
                <a:solidFill>
                  <a:srgbClr val="FF0000"/>
                </a:solidFill>
              </a:rPr>
              <a:t>X 0.8</a:t>
            </a:r>
            <a:endParaRPr lang="ko-KR" altLang="en-US" sz="11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61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24976" y="996307"/>
            <a:ext cx="48676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결과 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최종 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Ensemble </a:t>
            </a:r>
            <a:r>
              <a:rPr kumimoji="0" lang="ko-KR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모델 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Test Accuracy 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91.74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4A0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%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54A0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3" name="타원 42"/>
          <p:cNvSpPr/>
          <p:nvPr/>
        </p:nvSpPr>
        <p:spPr>
          <a:xfrm>
            <a:off x="434108" y="1083140"/>
            <a:ext cx="288000" cy="288000"/>
          </a:xfrm>
          <a:prstGeom prst="ellipse">
            <a:avLst/>
          </a:prstGeom>
          <a:solidFill>
            <a:srgbClr val="3B85F2"/>
          </a:solidFill>
          <a:ln>
            <a:noFill/>
          </a:ln>
          <a:effectLst>
            <a:outerShdw dist="127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5936323" y="1607206"/>
            <a:ext cx="0" cy="2687757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사각형: 둥근 모서리 5">
            <a:extLst>
              <a:ext uri="{FF2B5EF4-FFF2-40B4-BE49-F238E27FC236}">
                <a16:creationId xmlns:a16="http://schemas.microsoft.com/office/drawing/2014/main" id="{0D8E9706-5D2C-49EE-AF67-D3527E3BC152}"/>
              </a:ext>
            </a:extLst>
          </p:cNvPr>
          <p:cNvSpPr/>
          <p:nvPr/>
        </p:nvSpPr>
        <p:spPr>
          <a:xfrm>
            <a:off x="897461" y="1711161"/>
            <a:ext cx="1253521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EffNetV2M</a:t>
            </a:r>
            <a:endParaRPr kumimoji="0" lang="en-US" altLang="ko-KR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5" name="사각형: 둥근 모서리 5">
            <a:extLst>
              <a:ext uri="{FF2B5EF4-FFF2-40B4-BE49-F238E27FC236}">
                <a16:creationId xmlns:a16="http://schemas.microsoft.com/office/drawing/2014/main" id="{0D8E9706-5D2C-49EE-AF67-D3527E3BC152}"/>
              </a:ext>
            </a:extLst>
          </p:cNvPr>
          <p:cNvSpPr/>
          <p:nvPr/>
        </p:nvSpPr>
        <p:spPr>
          <a:xfrm>
            <a:off x="897460" y="2371627"/>
            <a:ext cx="1253521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Inception-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ResNetV2</a:t>
            </a:r>
            <a:endParaRPr kumimoji="0" lang="en-US" altLang="ko-KR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사각형: 둥근 모서리 5">
            <a:extLst>
              <a:ext uri="{FF2B5EF4-FFF2-40B4-BE49-F238E27FC236}">
                <a16:creationId xmlns:a16="http://schemas.microsoft.com/office/drawing/2014/main" id="{0D8E9706-5D2C-49EE-AF67-D3527E3BC152}"/>
              </a:ext>
            </a:extLst>
          </p:cNvPr>
          <p:cNvSpPr/>
          <p:nvPr/>
        </p:nvSpPr>
        <p:spPr>
          <a:xfrm>
            <a:off x="897459" y="3049192"/>
            <a:ext cx="1253521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VGG16</a:t>
            </a:r>
            <a:endParaRPr kumimoji="0" lang="en-US" altLang="ko-KR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사각형: 둥근 모서리 5">
            <a:extLst>
              <a:ext uri="{FF2B5EF4-FFF2-40B4-BE49-F238E27FC236}">
                <a16:creationId xmlns:a16="http://schemas.microsoft.com/office/drawing/2014/main" id="{0D8E9706-5D2C-49EE-AF67-D3527E3BC152}"/>
              </a:ext>
            </a:extLst>
          </p:cNvPr>
          <p:cNvSpPr/>
          <p:nvPr/>
        </p:nvSpPr>
        <p:spPr>
          <a:xfrm>
            <a:off x="897459" y="3706834"/>
            <a:ext cx="1253521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Xception</a:t>
            </a:r>
            <a:endParaRPr kumimoji="0" lang="en-US" altLang="ko-KR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785" y="2304120"/>
            <a:ext cx="1115578" cy="1115578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4157419" y="3571219"/>
            <a:ext cx="126630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Test Accuracy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91.74%</a:t>
            </a:r>
            <a:endParaRPr kumimoji="0" lang="ko-KR" altLang="en-US" sz="1300" b="1" i="0" u="none" strike="noStrike" kern="1200" cap="none" spc="0" normalizeH="0" baseline="0" noProof="0" dirty="0">
              <a:ln>
                <a:noFill/>
              </a:ln>
              <a:solidFill>
                <a:srgbClr val="57A2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083278" y="1628112"/>
            <a:ext cx="625492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88.88%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2083278" y="2272451"/>
            <a:ext cx="625492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82.42%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2083277" y="2963746"/>
            <a:ext cx="625492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77.24%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2119486" y="3609007"/>
            <a:ext cx="625492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86.04%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22" name="꺾인 연결선 21"/>
          <p:cNvCxnSpPr>
            <a:stCxn id="54" idx="3"/>
            <a:endCxn id="15" idx="1"/>
          </p:cNvCxnSpPr>
          <p:nvPr/>
        </p:nvCxnSpPr>
        <p:spPr>
          <a:xfrm>
            <a:off x="2150982" y="1904964"/>
            <a:ext cx="1925180" cy="956945"/>
          </a:xfrm>
          <a:prstGeom prst="bentConnector3">
            <a:avLst>
              <a:gd name="adj1" fmla="val 61874"/>
            </a:avLst>
          </a:prstGeom>
          <a:ln w="190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61"/>
          <p:cNvCxnSpPr>
            <a:stCxn id="55" idx="3"/>
            <a:endCxn id="15" idx="1"/>
          </p:cNvCxnSpPr>
          <p:nvPr/>
        </p:nvCxnSpPr>
        <p:spPr>
          <a:xfrm>
            <a:off x="2150981" y="2565430"/>
            <a:ext cx="1925181" cy="296479"/>
          </a:xfrm>
          <a:prstGeom prst="bentConnector3">
            <a:avLst>
              <a:gd name="adj1" fmla="val 62164"/>
            </a:avLst>
          </a:prstGeom>
          <a:ln w="190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꺾인 연결선 62"/>
          <p:cNvCxnSpPr>
            <a:stCxn id="56" idx="3"/>
            <a:endCxn id="15" idx="1"/>
          </p:cNvCxnSpPr>
          <p:nvPr/>
        </p:nvCxnSpPr>
        <p:spPr>
          <a:xfrm flipV="1">
            <a:off x="2150980" y="2861909"/>
            <a:ext cx="1925182" cy="381086"/>
          </a:xfrm>
          <a:prstGeom prst="bentConnector3">
            <a:avLst>
              <a:gd name="adj1" fmla="val 62164"/>
            </a:avLst>
          </a:prstGeom>
          <a:ln w="190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꺾인 연결선 65"/>
          <p:cNvCxnSpPr>
            <a:stCxn id="57" idx="3"/>
            <a:endCxn id="15" idx="1"/>
          </p:cNvCxnSpPr>
          <p:nvPr/>
        </p:nvCxnSpPr>
        <p:spPr>
          <a:xfrm flipV="1">
            <a:off x="2150980" y="2861909"/>
            <a:ext cx="1925182" cy="1038728"/>
          </a:xfrm>
          <a:prstGeom prst="bentConnector3">
            <a:avLst>
              <a:gd name="adj1" fmla="val 61874"/>
            </a:avLst>
          </a:prstGeom>
          <a:ln w="190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991315" y="1813265"/>
            <a:ext cx="1598515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Ensemble model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3" name="직사각형 92"/>
          <p:cNvSpPr/>
          <p:nvPr/>
        </p:nvSpPr>
        <p:spPr>
          <a:xfrm>
            <a:off x="7873042" y="1222532"/>
            <a:ext cx="2126367" cy="4154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False Prediction Case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95" name="그림 9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455" y="1873949"/>
            <a:ext cx="850692" cy="8506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6" name="그림 9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714" y="1873949"/>
            <a:ext cx="850692" cy="8506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8" name="그림 9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550" y="1866105"/>
            <a:ext cx="876340" cy="8547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9" name="그림 9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010" y="3155672"/>
            <a:ext cx="850692" cy="8506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0" name="그림 9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6356" y="3160913"/>
            <a:ext cx="876340" cy="876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1" name="그림 10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305191" y="1869936"/>
            <a:ext cx="854705" cy="8547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4" name="그림 10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5641" y="3179488"/>
            <a:ext cx="854705" cy="8350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5" name="그림 10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414905" y="3164628"/>
            <a:ext cx="835016" cy="876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9" name="직사각형 108"/>
          <p:cNvSpPr/>
          <p:nvPr/>
        </p:nvSpPr>
        <p:spPr>
          <a:xfrm>
            <a:off x="6513093" y="2744941"/>
            <a:ext cx="2249334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음식 근접 사진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으로 배경 알 수 없음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7" name="직사각형 116"/>
          <p:cNvSpPr/>
          <p:nvPr/>
        </p:nvSpPr>
        <p:spPr>
          <a:xfrm>
            <a:off x="6741429" y="4075215"/>
            <a:ext cx="1903085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음식 대비 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배경의 비중이 높음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57A2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8" name="직사각형 117"/>
          <p:cNvSpPr/>
          <p:nvPr/>
        </p:nvSpPr>
        <p:spPr>
          <a:xfrm>
            <a:off x="9430044" y="2741069"/>
            <a:ext cx="177484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메인 음식이 아닌 물체 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사진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9" name="직사각형 118"/>
          <p:cNvSpPr/>
          <p:nvPr/>
        </p:nvSpPr>
        <p:spPr>
          <a:xfrm>
            <a:off x="9135365" y="4054659"/>
            <a:ext cx="236420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적절한 </a:t>
            </a: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Data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로 보이나</a:t>
            </a: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5 epoch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만</a:t>
            </a:r>
            <a:endParaRPr kumimoji="0" lang="en-US" altLang="ko-KR" sz="1000" b="1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학습하여 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학습 횟수</a:t>
            </a:r>
            <a:r>
              <a:rPr kumimoji="0" lang="en-US" altLang="ko-KR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부족</a:t>
            </a:r>
            <a:endParaRPr kumimoji="0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57A2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Conclusion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578107" y="5375685"/>
            <a:ext cx="4770255" cy="999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어떻게 하면 더 개선할 수 있을지</a:t>
            </a:r>
            <a:r>
              <a:rPr lang="en-US" altLang="ko-KR" smtClean="0"/>
              <a:t>?</a:t>
            </a:r>
          </a:p>
          <a:p>
            <a:pPr algn="ctr"/>
            <a:r>
              <a:rPr lang="en-US" altLang="ko-KR" smtClean="0"/>
              <a:t>(</a:t>
            </a:r>
            <a:r>
              <a:rPr lang="ko-KR" altLang="en-US" smtClean="0"/>
              <a:t>모델자체에서의 성능개선</a:t>
            </a:r>
            <a:r>
              <a:rPr lang="en-US" altLang="ko-KR" smtClean="0"/>
              <a:t>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408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53557" y="1359874"/>
            <a:ext cx="39725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향후 활용 </a:t>
            </a:r>
            <a:r>
              <a:rPr kumimoji="0" lang="ko-KR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및 모델 성능 향상에 대한 고찰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54A0F4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462689" y="1452150"/>
            <a:ext cx="288000" cy="288000"/>
          </a:xfrm>
          <a:prstGeom prst="ellipse">
            <a:avLst/>
          </a:prstGeom>
          <a:solidFill>
            <a:srgbClr val="3B85F2"/>
          </a:solidFill>
          <a:ln>
            <a:noFill/>
          </a:ln>
          <a:effectLst>
            <a:outerShdw dist="127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61075" y="1740960"/>
            <a:ext cx="1141383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모델의 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Class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수는 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17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개로 실현 가능성만 확인하였으며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‘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음식 사진을 통한 식당 검색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’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실제 활용을 위해서는 더 많은 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Class 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추가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필요</a:t>
            </a:r>
            <a:endParaRPr kumimoji="0" lang="en-US" altLang="ko-KR" sz="140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검색한 음식 사진이 모델이 학습한 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Class</a:t>
            </a:r>
            <a:r>
              <a:rPr kumimoji="0" lang="ko-KR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중에 없을 경우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‘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없음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’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으로 분류할 수 있는 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Unseen Class 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추가 학습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필요</a:t>
            </a:r>
            <a:endParaRPr kumimoji="0" lang="en-US" altLang="ko-KR" sz="140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-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여러 종류의 불특정 음식 사진들을 모아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unseen class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로 분류 후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모델 구현해보았으나</a:t>
            </a:r>
            <a:r>
              <a: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전체적인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Accuracy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하락 ⇒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Metric Learning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등 추가 검토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본 프로젝트에서는 빠른 학습을 </a:t>
            </a:r>
            <a:r>
              <a:rPr kumimoji="0" lang="ko-KR" altLang="en-US" sz="1400" i="0" u="none" strike="noStrike" kern="1200" cap="none" spc="0" normalizeH="0" baseline="0" noProof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위해</a:t>
            </a:r>
            <a:r>
              <a:rPr kumimoji="0" lang="en-US" altLang="ko-KR" sz="1400" i="0" u="none" strike="noStrike" kern="1200" cap="none" spc="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lang="en-US" altLang="ko-KR" sz="1400" smtClean="0">
                <a:solidFill>
                  <a:srgbClr val="44546A"/>
                </a:solidFill>
                <a:latin typeface="맑은 고딕" panose="020F0502020204030204"/>
                <a:ea typeface="맑은 고딕" panose="020B0503020000020004" pitchFamily="50" charset="-127"/>
              </a:rPr>
              <a:t>Parameter </a:t>
            </a:r>
            <a:r>
              <a:rPr kumimoji="0" lang="ko-KR" altLang="en-US" sz="1400" i="0" u="none" strike="noStrike" kern="1200" cap="none" spc="0" normalizeH="0" baseline="0" noProof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수가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적은 모델을 활용했으나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성능이 월등한 </a:t>
            </a:r>
            <a:r>
              <a:rPr kumimoji="0" lang="ko-KR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srgbClr val="57A2F4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타 모델 활용 시 정확도 향상</a:t>
            </a:r>
            <a:r>
              <a:rPr kumimoji="0" lang="ko-KR" altLang="en-US" sz="1400" i="0" u="none" strike="noStrike" kern="1200" cap="none" spc="0" normalizeH="0" baseline="0" noProof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기대</a:t>
            </a:r>
            <a:endParaRPr kumimoji="0" lang="en-US" altLang="ko-KR" sz="140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4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- </a:t>
            </a:r>
            <a:r>
              <a:rPr kumimoji="0" lang="en-US" altLang="ko-KR" sz="110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CoCa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Top1 Accuracy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91%, parameter 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2100M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Model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soups(Top1 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Accuracy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90.98%, 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parameter </a:t>
            </a:r>
            <a:r>
              <a:rPr kumimoji="0" lang="ko-KR" altLang="en-US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2440M</a:t>
            </a:r>
            <a:r>
              <a:rPr kumimoji="0" lang="ko-KR" altLang="en-US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등 </a:t>
            </a:r>
            <a:endParaRPr kumimoji="0" lang="en-US" altLang="ko-KR" sz="1200" i="0" u="none" strike="noStrike" kern="1200" cap="none" spc="0" normalizeH="0" baseline="0" noProof="0" dirty="0" smtClean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*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본 프로젝트 활용 모델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EfficientNetV2M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(Top1 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Accuracy 86.1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%, parameter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53M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), </a:t>
            </a:r>
            <a:r>
              <a:rPr kumimoji="0" lang="en-US" altLang="ko-KR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InceptionResNetV2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(Top1 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Accuracy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80.1</a:t>
            </a:r>
            <a:r>
              <a:rPr kumimoji="0" lang="en-US" altLang="ko-KR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%, parameter</a:t>
            </a:r>
            <a:r>
              <a:rPr kumimoji="0" lang="ko-KR" altLang="en-US" sz="110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 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55.8M</a:t>
            </a:r>
            <a:r>
              <a:rPr kumimoji="0" lang="ko-KR" altLang="en-US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</a:t>
            </a:r>
            <a:r>
              <a:rPr kumimoji="0" lang="en-US" altLang="ko-KR" sz="11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 </a:t>
            </a:r>
            <a:r>
              <a:rPr kumimoji="0" lang="ko-KR" alt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등</a:t>
            </a:r>
            <a:endParaRPr kumimoji="0" lang="en-US" altLang="ko-KR" sz="120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Conclusion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8107" y="5375685"/>
            <a:ext cx="4770255" cy="999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모델 </a:t>
            </a:r>
            <a:r>
              <a:rPr lang="en-US" altLang="ko-KR" smtClean="0"/>
              <a:t>vs </a:t>
            </a:r>
            <a:r>
              <a:rPr lang="ko-KR" altLang="en-US" smtClean="0"/>
              <a:t>타회사의 비슷한 비즈니스 모델</a:t>
            </a:r>
            <a:endParaRPr lang="en-US" altLang="ko-KR" smtClean="0"/>
          </a:p>
          <a:p>
            <a:pPr algn="ctr"/>
            <a:r>
              <a:rPr lang="en-US" altLang="ko-KR" smtClean="0"/>
              <a:t>(</a:t>
            </a:r>
            <a:r>
              <a:rPr lang="ko-KR" altLang="en-US" smtClean="0"/>
              <a:t>프로젝트 자체의 개선방향</a:t>
            </a:r>
            <a:r>
              <a:rPr lang="en-US" altLang="ko-KR" smtClean="0"/>
              <a:t>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429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3644821" y="2449682"/>
            <a:ext cx="4827847" cy="1935163"/>
          </a:xfrm>
          <a:prstGeom prst="roundRect">
            <a:avLst>
              <a:gd name="adj" fmla="val 12821"/>
            </a:avLst>
          </a:prstGeom>
          <a:noFill/>
          <a:ln>
            <a:noFill/>
          </a:ln>
          <a:effectLst>
            <a:outerShdw blurRad="165100" dist="38100" dir="5400000" algn="t" rotWithShape="0">
              <a:srgbClr val="3B85F2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76325"/>
            <a:r>
              <a:rPr lang="en-US" altLang="ko-KR" sz="5400" b="1" smtClean="0">
                <a:solidFill>
                  <a:prstClr val="white"/>
                </a:solidFill>
                <a:latin typeface="+mn-ea"/>
              </a:rPr>
              <a:t>Q &amp; A</a:t>
            </a:r>
            <a:endParaRPr lang="ko-KR" altLang="en-US" sz="5400" b="1" dirty="0">
              <a:solidFill>
                <a:prstClr val="white"/>
              </a:solidFill>
              <a:latin typeface="+mn-ea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2407920" y="2459548"/>
            <a:ext cx="7376160" cy="1938905"/>
            <a:chOff x="2209800" y="3459048"/>
            <a:chExt cx="7376160" cy="1938905"/>
          </a:xfrm>
        </p:grpSpPr>
        <p:sp>
          <p:nvSpPr>
            <p:cNvPr id="15" name="자유형 14"/>
            <p:cNvSpPr/>
            <p:nvPr/>
          </p:nvSpPr>
          <p:spPr>
            <a:xfrm>
              <a:off x="2209800" y="3465430"/>
              <a:ext cx="7350683" cy="1932523"/>
            </a:xfrm>
            <a:custGeom>
              <a:avLst/>
              <a:gdLst>
                <a:gd name="connsiteX0" fmla="*/ 387377 w 1747003"/>
                <a:gd name="connsiteY0" fmla="*/ 0 h 720436"/>
                <a:gd name="connsiteX1" fmla="*/ 1654636 w 1747003"/>
                <a:gd name="connsiteY1" fmla="*/ 0 h 720436"/>
                <a:gd name="connsiteX2" fmla="*/ 1747003 w 1747003"/>
                <a:gd name="connsiteY2" fmla="*/ 92367 h 720436"/>
                <a:gd name="connsiteX3" fmla="*/ 1747003 w 1747003"/>
                <a:gd name="connsiteY3" fmla="*/ 628069 h 720436"/>
                <a:gd name="connsiteX4" fmla="*/ 1654636 w 1747003"/>
                <a:gd name="connsiteY4" fmla="*/ 720436 h 720436"/>
                <a:gd name="connsiteX5" fmla="*/ 0 w 1747003"/>
                <a:gd name="connsiteY5" fmla="*/ 720436 h 720436"/>
                <a:gd name="connsiteX6" fmla="*/ 9918 w 1747003"/>
                <a:gd name="connsiteY6" fmla="*/ 655448 h 720436"/>
                <a:gd name="connsiteX7" fmla="*/ 340167 w 1747003"/>
                <a:gd name="connsiteY7" fmla="*/ 42908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7003" h="720436">
                  <a:moveTo>
                    <a:pt x="387377" y="0"/>
                  </a:moveTo>
                  <a:lnTo>
                    <a:pt x="1654636" y="0"/>
                  </a:lnTo>
                  <a:cubicBezTo>
                    <a:pt x="1705649" y="0"/>
                    <a:pt x="1747003" y="41354"/>
                    <a:pt x="1747003" y="92367"/>
                  </a:cubicBezTo>
                  <a:lnTo>
                    <a:pt x="1747003" y="628069"/>
                  </a:lnTo>
                  <a:cubicBezTo>
                    <a:pt x="1747003" y="679082"/>
                    <a:pt x="1705649" y="720436"/>
                    <a:pt x="1654636" y="720436"/>
                  </a:cubicBezTo>
                  <a:lnTo>
                    <a:pt x="0" y="720436"/>
                  </a:lnTo>
                  <a:lnTo>
                    <a:pt x="9918" y="655448"/>
                  </a:lnTo>
                  <a:cubicBezTo>
                    <a:pt x="58336" y="418836"/>
                    <a:pt x="175727" y="207347"/>
                    <a:pt x="340167" y="42908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4555055" y="3459048"/>
              <a:ext cx="5021202" cy="1932523"/>
            </a:xfrm>
            <a:custGeom>
              <a:avLst/>
              <a:gdLst>
                <a:gd name="connsiteX0" fmla="*/ 0 w 1193366"/>
                <a:gd name="connsiteY0" fmla="*/ 0 h 720436"/>
                <a:gd name="connsiteX1" fmla="*/ 1100999 w 1193366"/>
                <a:gd name="connsiteY1" fmla="*/ 0 h 720436"/>
                <a:gd name="connsiteX2" fmla="*/ 1193366 w 1193366"/>
                <a:gd name="connsiteY2" fmla="*/ 92367 h 720436"/>
                <a:gd name="connsiteX3" fmla="*/ 1193366 w 1193366"/>
                <a:gd name="connsiteY3" fmla="*/ 628069 h 720436"/>
                <a:gd name="connsiteX4" fmla="*/ 1100999 w 1193366"/>
                <a:gd name="connsiteY4" fmla="*/ 720436 h 720436"/>
                <a:gd name="connsiteX5" fmla="*/ 290019 w 1193366"/>
                <a:gd name="connsiteY5" fmla="*/ 720436 h 720436"/>
                <a:gd name="connsiteX6" fmla="*/ 178939 w 1193366"/>
                <a:gd name="connsiteY6" fmla="*/ 585807 h 720436"/>
                <a:gd name="connsiteX7" fmla="*/ 0 w 1193366"/>
                <a:gd name="connsiteY7" fmla="*/ 0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66" h="720436">
                  <a:moveTo>
                    <a:pt x="0" y="0"/>
                  </a:moveTo>
                  <a:lnTo>
                    <a:pt x="1100999" y="0"/>
                  </a:lnTo>
                  <a:cubicBezTo>
                    <a:pt x="1152012" y="0"/>
                    <a:pt x="1193366" y="41354"/>
                    <a:pt x="1193366" y="92367"/>
                  </a:cubicBezTo>
                  <a:lnTo>
                    <a:pt x="1193366" y="628069"/>
                  </a:lnTo>
                  <a:cubicBezTo>
                    <a:pt x="1193366" y="679082"/>
                    <a:pt x="1152012" y="720436"/>
                    <a:pt x="1100999" y="720436"/>
                  </a:cubicBezTo>
                  <a:lnTo>
                    <a:pt x="290019" y="720436"/>
                  </a:lnTo>
                  <a:lnTo>
                    <a:pt x="178939" y="585807"/>
                  </a:lnTo>
                  <a:cubicBezTo>
                    <a:pt x="65966" y="418585"/>
                    <a:pt x="0" y="216996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자유형 16"/>
            <p:cNvSpPr/>
            <p:nvPr/>
          </p:nvSpPr>
          <p:spPr>
            <a:xfrm>
              <a:off x="4917611" y="3465430"/>
              <a:ext cx="4668349" cy="1918915"/>
            </a:xfrm>
            <a:custGeom>
              <a:avLst/>
              <a:gdLst>
                <a:gd name="connsiteX0" fmla="*/ 0 w 1109505"/>
                <a:gd name="connsiteY0" fmla="*/ 0 h 715363"/>
                <a:gd name="connsiteX1" fmla="*/ 1017138 w 1109505"/>
                <a:gd name="connsiteY1" fmla="*/ 0 h 715363"/>
                <a:gd name="connsiteX2" fmla="*/ 1109505 w 1109505"/>
                <a:gd name="connsiteY2" fmla="*/ 92367 h 715363"/>
                <a:gd name="connsiteX3" fmla="*/ 1109505 w 1109505"/>
                <a:gd name="connsiteY3" fmla="*/ 628069 h 715363"/>
                <a:gd name="connsiteX4" fmla="*/ 1053091 w 1109505"/>
                <a:gd name="connsiteY4" fmla="*/ 713177 h 715363"/>
                <a:gd name="connsiteX5" fmla="*/ 1042269 w 1109505"/>
                <a:gd name="connsiteY5" fmla="*/ 715363 h 715363"/>
                <a:gd name="connsiteX6" fmla="*/ 973431 w 1109505"/>
                <a:gd name="connsiteY6" fmla="*/ 711887 h 715363"/>
                <a:gd name="connsiteX7" fmla="*/ 44542 w 1109505"/>
                <a:gd name="connsiteY7" fmla="*/ 92463 h 7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9505" h="715363">
                  <a:moveTo>
                    <a:pt x="0" y="0"/>
                  </a:moveTo>
                  <a:lnTo>
                    <a:pt x="1017138" y="0"/>
                  </a:lnTo>
                  <a:cubicBezTo>
                    <a:pt x="1068151" y="0"/>
                    <a:pt x="1109505" y="41354"/>
                    <a:pt x="1109505" y="92367"/>
                  </a:cubicBezTo>
                  <a:lnTo>
                    <a:pt x="1109505" y="628069"/>
                  </a:lnTo>
                  <a:cubicBezTo>
                    <a:pt x="1109505" y="666329"/>
                    <a:pt x="1086243" y="699155"/>
                    <a:pt x="1053091" y="713177"/>
                  </a:cubicBezTo>
                  <a:lnTo>
                    <a:pt x="1042269" y="715363"/>
                  </a:lnTo>
                  <a:lnTo>
                    <a:pt x="973431" y="711887"/>
                  </a:lnTo>
                  <a:cubicBezTo>
                    <a:pt x="571577" y="671076"/>
                    <a:pt x="228565" y="431220"/>
                    <a:pt x="44542" y="92463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자유형 17"/>
            <p:cNvSpPr/>
            <p:nvPr/>
          </p:nvSpPr>
          <p:spPr>
            <a:xfrm>
              <a:off x="5777993" y="3461688"/>
              <a:ext cx="3790480" cy="1068865"/>
            </a:xfrm>
            <a:custGeom>
              <a:avLst/>
              <a:gdLst>
                <a:gd name="connsiteX0" fmla="*/ 0 w 900866"/>
                <a:gd name="connsiteY0" fmla="*/ 0 h 398468"/>
                <a:gd name="connsiteX1" fmla="*/ 808499 w 900866"/>
                <a:gd name="connsiteY1" fmla="*/ 0 h 398468"/>
                <a:gd name="connsiteX2" fmla="*/ 900866 w 900866"/>
                <a:gd name="connsiteY2" fmla="*/ 92367 h 398468"/>
                <a:gd name="connsiteX3" fmla="*/ 900866 w 900866"/>
                <a:gd name="connsiteY3" fmla="*/ 398468 h 398468"/>
                <a:gd name="connsiteX4" fmla="*/ 732258 w 900866"/>
                <a:gd name="connsiteY4" fmla="*/ 370578 h 398468"/>
                <a:gd name="connsiteX5" fmla="*/ 155894 w 900866"/>
                <a:gd name="connsiteY5" fmla="*/ 119507 h 39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00866" h="398468">
                  <a:moveTo>
                    <a:pt x="0" y="0"/>
                  </a:moveTo>
                  <a:lnTo>
                    <a:pt x="808499" y="0"/>
                  </a:lnTo>
                  <a:cubicBezTo>
                    <a:pt x="859512" y="0"/>
                    <a:pt x="900866" y="41354"/>
                    <a:pt x="900866" y="92367"/>
                  </a:cubicBezTo>
                  <a:lnTo>
                    <a:pt x="900866" y="398468"/>
                  </a:lnTo>
                  <a:lnTo>
                    <a:pt x="732258" y="370578"/>
                  </a:lnTo>
                  <a:cubicBezTo>
                    <a:pt x="523072" y="322289"/>
                    <a:pt x="328404" y="236052"/>
                    <a:pt x="155894" y="119507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자유형 18"/>
            <p:cNvSpPr/>
            <p:nvPr/>
          </p:nvSpPr>
          <p:spPr>
            <a:xfrm>
              <a:off x="3854730" y="3461688"/>
              <a:ext cx="5710036" cy="1932523"/>
            </a:xfrm>
            <a:custGeom>
              <a:avLst/>
              <a:gdLst>
                <a:gd name="connsiteX0" fmla="*/ 100648 w 1357078"/>
                <a:gd name="connsiteY0" fmla="*/ 0 h 720436"/>
                <a:gd name="connsiteX1" fmla="*/ 1264711 w 1357078"/>
                <a:gd name="connsiteY1" fmla="*/ 0 h 720436"/>
                <a:gd name="connsiteX2" fmla="*/ 1357078 w 1357078"/>
                <a:gd name="connsiteY2" fmla="*/ 92367 h 720436"/>
                <a:gd name="connsiteX3" fmla="*/ 1357078 w 1357078"/>
                <a:gd name="connsiteY3" fmla="*/ 628069 h 720436"/>
                <a:gd name="connsiteX4" fmla="*/ 1264711 w 1357078"/>
                <a:gd name="connsiteY4" fmla="*/ 720436 h 720436"/>
                <a:gd name="connsiteX5" fmla="*/ 23604 w 1357078"/>
                <a:gd name="connsiteY5" fmla="*/ 720436 h 720436"/>
                <a:gd name="connsiteX6" fmla="*/ 6255 w 1357078"/>
                <a:gd name="connsiteY6" fmla="*/ 606763 h 720436"/>
                <a:gd name="connsiteX7" fmla="*/ 0 w 1357078"/>
                <a:gd name="connsiteY7" fmla="*/ 482886 h 720436"/>
                <a:gd name="connsiteX8" fmla="*/ 95212 w 1357078"/>
                <a:gd name="connsiteY8" fmla="*/ 11285 h 720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7078" h="720436">
                  <a:moveTo>
                    <a:pt x="100648" y="0"/>
                  </a:moveTo>
                  <a:lnTo>
                    <a:pt x="1264711" y="0"/>
                  </a:lnTo>
                  <a:cubicBezTo>
                    <a:pt x="1315724" y="0"/>
                    <a:pt x="1357078" y="41354"/>
                    <a:pt x="1357078" y="92367"/>
                  </a:cubicBezTo>
                  <a:lnTo>
                    <a:pt x="1357078" y="628069"/>
                  </a:lnTo>
                  <a:cubicBezTo>
                    <a:pt x="1357078" y="679082"/>
                    <a:pt x="1315724" y="720436"/>
                    <a:pt x="1264711" y="720436"/>
                  </a:cubicBezTo>
                  <a:lnTo>
                    <a:pt x="23604" y="720436"/>
                  </a:lnTo>
                  <a:lnTo>
                    <a:pt x="6255" y="606763"/>
                  </a:lnTo>
                  <a:cubicBezTo>
                    <a:pt x="2119" y="566033"/>
                    <a:pt x="0" y="524707"/>
                    <a:pt x="0" y="482886"/>
                  </a:cubicBezTo>
                  <a:cubicBezTo>
                    <a:pt x="0" y="315602"/>
                    <a:pt x="33903" y="156236"/>
                    <a:pt x="95212" y="11285"/>
                  </a:cubicBezTo>
                  <a:close/>
                </a:path>
              </a:pathLst>
            </a:cu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306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원호 37">
            <a:extLst>
              <a:ext uri="{FF2B5EF4-FFF2-40B4-BE49-F238E27FC236}">
                <a16:creationId xmlns:a16="http://schemas.microsoft.com/office/drawing/2014/main" id="{E52B5838-2A63-4832-AA63-1D01FC89243B}"/>
              </a:ext>
            </a:extLst>
          </p:cNvPr>
          <p:cNvSpPr/>
          <p:nvPr/>
        </p:nvSpPr>
        <p:spPr>
          <a:xfrm>
            <a:off x="1736006" y="3910686"/>
            <a:ext cx="776215" cy="776215"/>
          </a:xfrm>
          <a:prstGeom prst="arc">
            <a:avLst/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9" name="원호 38">
            <a:extLst>
              <a:ext uri="{FF2B5EF4-FFF2-40B4-BE49-F238E27FC236}">
                <a16:creationId xmlns:a16="http://schemas.microsoft.com/office/drawing/2014/main" id="{6194D689-7D91-40CF-BE13-C565E05CAD0E}"/>
              </a:ext>
            </a:extLst>
          </p:cNvPr>
          <p:cNvSpPr/>
          <p:nvPr/>
        </p:nvSpPr>
        <p:spPr>
          <a:xfrm>
            <a:off x="1111395" y="1885247"/>
            <a:ext cx="2025440" cy="2025440"/>
          </a:xfrm>
          <a:prstGeom prst="arc">
            <a:avLst>
              <a:gd name="adj1" fmla="val 5365069"/>
              <a:gd name="adj2" fmla="val 32305"/>
            </a:avLst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70A6D564-76C3-4782-BAF1-76A23109F4CC}"/>
              </a:ext>
            </a:extLst>
          </p:cNvPr>
          <p:cNvCxnSpPr>
            <a:cxnSpLocks/>
            <a:endCxn id="38" idx="2"/>
          </p:cNvCxnSpPr>
          <p:nvPr/>
        </p:nvCxnSpPr>
        <p:spPr>
          <a:xfrm flipV="1">
            <a:off x="2512221" y="4298794"/>
            <a:ext cx="0" cy="1208190"/>
          </a:xfrm>
          <a:prstGeom prst="line">
            <a:avLst/>
          </a:prstGeom>
          <a:ln w="19050">
            <a:solidFill>
              <a:srgbClr val="54A0F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타원 40">
            <a:extLst>
              <a:ext uri="{FF2B5EF4-FFF2-40B4-BE49-F238E27FC236}">
                <a16:creationId xmlns:a16="http://schemas.microsoft.com/office/drawing/2014/main" id="{CB860F58-FD04-4F20-AAC7-A298E6B7D482}"/>
              </a:ext>
            </a:extLst>
          </p:cNvPr>
          <p:cNvSpPr/>
          <p:nvPr/>
        </p:nvSpPr>
        <p:spPr>
          <a:xfrm>
            <a:off x="1321510" y="2095362"/>
            <a:ext cx="1605209" cy="1605209"/>
          </a:xfrm>
          <a:prstGeom prst="ellipse">
            <a:avLst/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508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FF7F6CE-C72C-491D-B818-9B0A47F7C958}"/>
              </a:ext>
            </a:extLst>
          </p:cNvPr>
          <p:cNvGrpSpPr/>
          <p:nvPr/>
        </p:nvGrpSpPr>
        <p:grpSpPr>
          <a:xfrm rot="5400000" flipV="1">
            <a:off x="3136834" y="2509859"/>
            <a:ext cx="776216" cy="776215"/>
            <a:chOff x="4401724" y="2464763"/>
            <a:chExt cx="776216" cy="776215"/>
          </a:xfrm>
        </p:grpSpPr>
        <p:sp>
          <p:nvSpPr>
            <p:cNvPr id="49" name="원호 48">
              <a:extLst>
                <a:ext uri="{FF2B5EF4-FFF2-40B4-BE49-F238E27FC236}">
                  <a16:creationId xmlns:a16="http://schemas.microsoft.com/office/drawing/2014/main" id="{87721155-0BD6-47C1-8B56-525A59A7248B}"/>
                </a:ext>
              </a:extLst>
            </p:cNvPr>
            <p:cNvSpPr/>
            <p:nvPr/>
          </p:nvSpPr>
          <p:spPr>
            <a:xfrm>
              <a:off x="4401724" y="2464763"/>
              <a:ext cx="776215" cy="776215"/>
            </a:xfrm>
            <a:prstGeom prst="arc">
              <a:avLst/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7400EF93-8461-43EA-8A46-4579F0D0D5F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15940" y="3014871"/>
              <a:ext cx="324000" cy="0"/>
            </a:xfrm>
            <a:prstGeom prst="line">
              <a:avLst/>
            </a:prstGeom>
            <a:ln w="19050">
              <a:solidFill>
                <a:srgbClr val="54A0F4"/>
              </a:solidFill>
              <a:headEnd type="non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2798139" y="4425791"/>
            <a:ext cx="2367738" cy="12464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smtClean="0">
                <a:solidFill>
                  <a:srgbClr val="78808D"/>
                </a:solidFill>
              </a:rPr>
              <a:t>프로젝트 개요 및 준비과정</a:t>
            </a:r>
            <a:endParaRPr lang="en-US" altLang="ko-KR" sz="1400" b="1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맛집 검색 방법</a:t>
            </a:r>
            <a:endParaRPr lang="en-US" altLang="ko-KR" sz="1200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혐핫 신드롬이란</a:t>
            </a:r>
            <a:endParaRPr lang="en-US" altLang="ko-KR" sz="1200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GitHub Tool</a:t>
            </a:r>
            <a:endParaRPr lang="en-US" altLang="ko-KR" sz="1200" dirty="0">
              <a:solidFill>
                <a:srgbClr val="78808D"/>
              </a:solidFill>
            </a:endParaRPr>
          </a:p>
        </p:txBody>
      </p:sp>
      <p:sp>
        <p:nvSpPr>
          <p:cNvPr id="52" name="Freeform 6">
            <a:extLst>
              <a:ext uri="{FF2B5EF4-FFF2-40B4-BE49-F238E27FC236}">
                <a16:creationId xmlns:a16="http://schemas.microsoft.com/office/drawing/2014/main" id="{D2D467E5-ED17-4A86-B78F-793274087C0A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1906729" y="2652799"/>
            <a:ext cx="425626" cy="37735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rgbClr val="54A0F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3" name="원호 52">
            <a:extLst>
              <a:ext uri="{FF2B5EF4-FFF2-40B4-BE49-F238E27FC236}">
                <a16:creationId xmlns:a16="http://schemas.microsoft.com/office/drawing/2014/main" id="{381A320F-83E8-4674-B464-FA6B646B0270}"/>
              </a:ext>
            </a:extLst>
          </p:cNvPr>
          <p:cNvSpPr/>
          <p:nvPr/>
        </p:nvSpPr>
        <p:spPr>
          <a:xfrm>
            <a:off x="4925769" y="3910686"/>
            <a:ext cx="776215" cy="776215"/>
          </a:xfrm>
          <a:prstGeom prst="arc">
            <a:avLst/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4" name="원호 53">
            <a:extLst>
              <a:ext uri="{FF2B5EF4-FFF2-40B4-BE49-F238E27FC236}">
                <a16:creationId xmlns:a16="http://schemas.microsoft.com/office/drawing/2014/main" id="{520D4F93-833B-40DE-B47D-D6987D6C9A41}"/>
              </a:ext>
            </a:extLst>
          </p:cNvPr>
          <p:cNvSpPr/>
          <p:nvPr/>
        </p:nvSpPr>
        <p:spPr>
          <a:xfrm>
            <a:off x="4301158" y="1885247"/>
            <a:ext cx="2025440" cy="2025440"/>
          </a:xfrm>
          <a:prstGeom prst="arc">
            <a:avLst>
              <a:gd name="adj1" fmla="val 5365069"/>
              <a:gd name="adj2" fmla="val 32305"/>
            </a:avLst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6AA83A45-C081-4E46-9E27-71CB724C0642}"/>
              </a:ext>
            </a:extLst>
          </p:cNvPr>
          <p:cNvCxnSpPr>
            <a:cxnSpLocks/>
            <a:endCxn id="53" idx="2"/>
          </p:cNvCxnSpPr>
          <p:nvPr/>
        </p:nvCxnSpPr>
        <p:spPr>
          <a:xfrm flipV="1">
            <a:off x="5701984" y="4298794"/>
            <a:ext cx="0" cy="1208190"/>
          </a:xfrm>
          <a:prstGeom prst="line">
            <a:avLst/>
          </a:prstGeom>
          <a:ln w="19050">
            <a:solidFill>
              <a:srgbClr val="54A0F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타원 55">
            <a:extLst>
              <a:ext uri="{FF2B5EF4-FFF2-40B4-BE49-F238E27FC236}">
                <a16:creationId xmlns:a16="http://schemas.microsoft.com/office/drawing/2014/main" id="{2E7FF203-5527-4D20-9537-CBB1F10375C1}"/>
              </a:ext>
            </a:extLst>
          </p:cNvPr>
          <p:cNvSpPr/>
          <p:nvPr/>
        </p:nvSpPr>
        <p:spPr>
          <a:xfrm>
            <a:off x="4511273" y="2095362"/>
            <a:ext cx="1605209" cy="1605209"/>
          </a:xfrm>
          <a:prstGeom prst="ellipse">
            <a:avLst/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508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51FB7FCD-B96A-4C73-A971-D53F4F628457}"/>
              </a:ext>
            </a:extLst>
          </p:cNvPr>
          <p:cNvGrpSpPr/>
          <p:nvPr/>
        </p:nvGrpSpPr>
        <p:grpSpPr>
          <a:xfrm rot="5400000" flipV="1">
            <a:off x="6326597" y="2509859"/>
            <a:ext cx="776216" cy="776215"/>
            <a:chOff x="4401724" y="2464763"/>
            <a:chExt cx="776216" cy="776215"/>
          </a:xfrm>
        </p:grpSpPr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81531795-4325-44AA-B5F6-5A06D6FD9425}"/>
                </a:ext>
              </a:extLst>
            </p:cNvPr>
            <p:cNvSpPr/>
            <p:nvPr/>
          </p:nvSpPr>
          <p:spPr>
            <a:xfrm>
              <a:off x="4401724" y="2464763"/>
              <a:ext cx="776215" cy="776215"/>
            </a:xfrm>
            <a:prstGeom prst="arc">
              <a:avLst/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9D86D97E-9E81-4952-B11E-66793D295F3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15940" y="3014871"/>
              <a:ext cx="324000" cy="0"/>
            </a:xfrm>
            <a:prstGeom prst="line">
              <a:avLst/>
            </a:prstGeom>
            <a:ln w="19050">
              <a:solidFill>
                <a:srgbClr val="54A0F4"/>
              </a:solidFill>
              <a:headEnd type="non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3D370FA1-8DB9-45EC-9629-0407968A0CCE}"/>
              </a:ext>
            </a:extLst>
          </p:cNvPr>
          <p:cNvSpPr/>
          <p:nvPr/>
        </p:nvSpPr>
        <p:spPr>
          <a:xfrm>
            <a:off x="5987902" y="4425791"/>
            <a:ext cx="2367738" cy="12464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smtClean="0">
                <a:solidFill>
                  <a:srgbClr val="78808D"/>
                </a:solidFill>
              </a:rPr>
              <a:t>모델 개발 과정</a:t>
            </a: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Data Wrangling</a:t>
            </a: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전이학습</a:t>
            </a:r>
            <a:endParaRPr lang="en-US" altLang="ko-KR" sz="1200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캐글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61" name="원호 60">
            <a:extLst>
              <a:ext uri="{FF2B5EF4-FFF2-40B4-BE49-F238E27FC236}">
                <a16:creationId xmlns:a16="http://schemas.microsoft.com/office/drawing/2014/main" id="{C84768B3-51C8-4EE3-A246-06976877072A}"/>
              </a:ext>
            </a:extLst>
          </p:cNvPr>
          <p:cNvSpPr/>
          <p:nvPr/>
        </p:nvSpPr>
        <p:spPr>
          <a:xfrm>
            <a:off x="8115532" y="3910686"/>
            <a:ext cx="776215" cy="776215"/>
          </a:xfrm>
          <a:prstGeom prst="arc">
            <a:avLst/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2" name="원호 61">
            <a:extLst>
              <a:ext uri="{FF2B5EF4-FFF2-40B4-BE49-F238E27FC236}">
                <a16:creationId xmlns:a16="http://schemas.microsoft.com/office/drawing/2014/main" id="{E56F127E-AF00-41A4-90CF-B96BCFC972D5}"/>
              </a:ext>
            </a:extLst>
          </p:cNvPr>
          <p:cNvSpPr/>
          <p:nvPr/>
        </p:nvSpPr>
        <p:spPr>
          <a:xfrm>
            <a:off x="7490921" y="1885247"/>
            <a:ext cx="2025440" cy="2025440"/>
          </a:xfrm>
          <a:prstGeom prst="arc">
            <a:avLst>
              <a:gd name="adj1" fmla="val 5365069"/>
              <a:gd name="adj2" fmla="val 32305"/>
            </a:avLst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9A95F5CC-00CC-4EC8-8F76-5E4C22D2A031}"/>
              </a:ext>
            </a:extLst>
          </p:cNvPr>
          <p:cNvCxnSpPr>
            <a:cxnSpLocks/>
            <a:endCxn id="61" idx="2"/>
          </p:cNvCxnSpPr>
          <p:nvPr/>
        </p:nvCxnSpPr>
        <p:spPr>
          <a:xfrm flipV="1">
            <a:off x="8891747" y="4298794"/>
            <a:ext cx="0" cy="1208190"/>
          </a:xfrm>
          <a:prstGeom prst="line">
            <a:avLst/>
          </a:prstGeom>
          <a:ln w="19050">
            <a:solidFill>
              <a:srgbClr val="54A0F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타원 63">
            <a:extLst>
              <a:ext uri="{FF2B5EF4-FFF2-40B4-BE49-F238E27FC236}">
                <a16:creationId xmlns:a16="http://schemas.microsoft.com/office/drawing/2014/main" id="{0C17488B-2557-4F52-9CDD-4DBBB0159946}"/>
              </a:ext>
            </a:extLst>
          </p:cNvPr>
          <p:cNvSpPr/>
          <p:nvPr/>
        </p:nvSpPr>
        <p:spPr>
          <a:xfrm>
            <a:off x="7701036" y="2095362"/>
            <a:ext cx="1605209" cy="1605209"/>
          </a:xfrm>
          <a:prstGeom prst="ellipse">
            <a:avLst/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508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E6450C3D-E718-4525-8298-931DEC7D5919}"/>
              </a:ext>
            </a:extLst>
          </p:cNvPr>
          <p:cNvGrpSpPr/>
          <p:nvPr/>
        </p:nvGrpSpPr>
        <p:grpSpPr>
          <a:xfrm rot="5400000" flipV="1">
            <a:off x="9516360" y="2509859"/>
            <a:ext cx="776216" cy="776215"/>
            <a:chOff x="4401724" y="2464763"/>
            <a:chExt cx="776216" cy="776215"/>
          </a:xfrm>
        </p:grpSpPr>
        <p:sp>
          <p:nvSpPr>
            <p:cNvPr id="66" name="원호 65">
              <a:extLst>
                <a:ext uri="{FF2B5EF4-FFF2-40B4-BE49-F238E27FC236}">
                  <a16:creationId xmlns:a16="http://schemas.microsoft.com/office/drawing/2014/main" id="{B3EF0484-6A24-4989-B321-8E07F765BF3A}"/>
                </a:ext>
              </a:extLst>
            </p:cNvPr>
            <p:cNvSpPr/>
            <p:nvPr/>
          </p:nvSpPr>
          <p:spPr>
            <a:xfrm>
              <a:off x="4401724" y="2464763"/>
              <a:ext cx="776215" cy="776215"/>
            </a:xfrm>
            <a:prstGeom prst="arc">
              <a:avLst/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477B0BF3-A789-4B53-8667-0E8E3CF524D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015940" y="3014871"/>
              <a:ext cx="324000" cy="0"/>
            </a:xfrm>
            <a:prstGeom prst="line">
              <a:avLst/>
            </a:prstGeom>
            <a:ln w="19050">
              <a:solidFill>
                <a:srgbClr val="54A0F4"/>
              </a:solidFill>
              <a:headEnd type="non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CB85CED-BC9B-47B8-AD35-B6EC1B51FB29}"/>
              </a:ext>
            </a:extLst>
          </p:cNvPr>
          <p:cNvSpPr/>
          <p:nvPr/>
        </p:nvSpPr>
        <p:spPr>
          <a:xfrm>
            <a:off x="9177665" y="4425791"/>
            <a:ext cx="2367738" cy="96949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smtClean="0">
                <a:solidFill>
                  <a:srgbClr val="78808D"/>
                </a:solidFill>
              </a:rPr>
              <a:t>모델 결과 및 향후발전방향</a:t>
            </a:r>
            <a:endParaRPr lang="en-US" altLang="ko-KR" sz="1400" b="1" smtClean="0">
              <a:solidFill>
                <a:srgbClr val="78808D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Best Practice</a:t>
            </a:r>
          </a:p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. </a:t>
            </a:r>
            <a:r>
              <a:rPr lang="ko-KR" altLang="en-US" sz="1200" smtClean="0">
                <a:solidFill>
                  <a:srgbClr val="78808D"/>
                </a:solidFill>
              </a:rPr>
              <a:t>컴퓨터 비전 활용에 대한 고찰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69" name="Freeform 9">
            <a:extLst>
              <a:ext uri="{FF2B5EF4-FFF2-40B4-BE49-F238E27FC236}">
                <a16:creationId xmlns:a16="http://schemas.microsoft.com/office/drawing/2014/main" id="{19971FA5-6D75-40D4-BCA1-D1C6DF26EF3A}"/>
              </a:ext>
            </a:extLst>
          </p:cNvPr>
          <p:cNvSpPr>
            <a:spLocks/>
          </p:cNvSpPr>
          <p:nvPr/>
        </p:nvSpPr>
        <p:spPr bwMode="auto">
          <a:xfrm>
            <a:off x="8328853" y="2626813"/>
            <a:ext cx="349571" cy="461324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54A0F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0" name="자유형 23">
            <a:extLst>
              <a:ext uri="{FF2B5EF4-FFF2-40B4-BE49-F238E27FC236}">
                <a16:creationId xmlns:a16="http://schemas.microsoft.com/office/drawing/2014/main" id="{25213486-405A-44CF-9BDF-2929F9B7E30A}"/>
              </a:ext>
            </a:extLst>
          </p:cNvPr>
          <p:cNvSpPr>
            <a:spLocks/>
          </p:cNvSpPr>
          <p:nvPr/>
        </p:nvSpPr>
        <p:spPr bwMode="auto">
          <a:xfrm>
            <a:off x="5077374" y="2673148"/>
            <a:ext cx="421224" cy="368654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rgbClr val="54A0F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C929D248-A3EC-4F76-995D-B67E5254AA32}"/>
              </a:ext>
            </a:extLst>
          </p:cNvPr>
          <p:cNvSpPr/>
          <p:nvPr/>
        </p:nvSpPr>
        <p:spPr>
          <a:xfrm>
            <a:off x="10428310" y="2959106"/>
            <a:ext cx="653936" cy="653936"/>
          </a:xfrm>
          <a:prstGeom prst="ellipse">
            <a:avLst/>
          </a:prstGeom>
          <a:solidFill>
            <a:srgbClr val="54A0F4"/>
          </a:solidFill>
          <a:ln w="19050">
            <a:solidFill>
              <a:srgbClr val="54A0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200" b="1" dirty="0">
                <a:solidFill>
                  <a:prstClr val="white"/>
                </a:solidFill>
              </a:rPr>
              <a:t>GOAL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Index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-1923558" y="3545130"/>
            <a:ext cx="3343494" cy="13654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소제목 변경 필요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97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53680" y="1048182"/>
            <a:ext cx="2021840" cy="425651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ea typeface="Tmon몬소리 Black" panose="02000A03000000000000"/>
              </a:rPr>
              <a:t>맛집 검색 방법 </a:t>
            </a:r>
            <a:endParaRPr lang="ko-KR" altLang="en-US">
              <a:ea typeface="Tmon몬소리 Black" panose="02000A0300000000000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53680" y="1747520"/>
            <a:ext cx="3657600" cy="395224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4224800" y="1747520"/>
            <a:ext cx="3657600" cy="395224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7995920" y="1747520"/>
            <a:ext cx="3657600" cy="395224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307772" y="1567896"/>
            <a:ext cx="2136389" cy="328727"/>
            <a:chOff x="1307772" y="1578056"/>
            <a:chExt cx="2136389" cy="328727"/>
          </a:xfrm>
        </p:grpSpPr>
        <p:sp>
          <p:nvSpPr>
            <p:cNvPr id="5" name="직사각형 4"/>
            <p:cNvSpPr/>
            <p:nvPr/>
          </p:nvSpPr>
          <p:spPr>
            <a:xfrm>
              <a:off x="1307772" y="1578056"/>
              <a:ext cx="1989687" cy="32872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smtClean="0">
                  <a:ea typeface="Tmon몬소리 Black" panose="02000A03000000000000"/>
                </a:rPr>
                <a:t>하수</a:t>
              </a:r>
              <a:endParaRPr lang="ko-KR" altLang="en-US" sz="1600" b="1">
                <a:ea typeface="Tmon몬소리 Black" panose="02000A03000000000000"/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>
              <a:off x="3288836" y="1594506"/>
              <a:ext cx="155325" cy="168866"/>
            </a:xfrm>
            <a:prstGeom prst="triangle">
              <a:avLst>
                <a:gd name="adj" fmla="val 0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a typeface="Tmon몬소리 Black" panose="02000A03000000000000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4985405" y="1567896"/>
            <a:ext cx="2136389" cy="328727"/>
            <a:chOff x="1307772" y="1578056"/>
            <a:chExt cx="2136389" cy="328727"/>
          </a:xfrm>
        </p:grpSpPr>
        <p:sp>
          <p:nvSpPr>
            <p:cNvPr id="39" name="직사각형 38"/>
            <p:cNvSpPr/>
            <p:nvPr/>
          </p:nvSpPr>
          <p:spPr>
            <a:xfrm>
              <a:off x="1307772" y="1578056"/>
              <a:ext cx="1989687" cy="32872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ea typeface="Tmon몬소리 Black" panose="02000A03000000000000"/>
                </a:rPr>
                <a:t>중수</a:t>
              </a:r>
            </a:p>
          </p:txBody>
        </p:sp>
        <p:sp>
          <p:nvSpPr>
            <p:cNvPr id="40" name="이등변 삼각형 39"/>
            <p:cNvSpPr/>
            <p:nvPr/>
          </p:nvSpPr>
          <p:spPr>
            <a:xfrm>
              <a:off x="3288836" y="1594506"/>
              <a:ext cx="155325" cy="168866"/>
            </a:xfrm>
            <a:prstGeom prst="triangle">
              <a:avLst>
                <a:gd name="adj" fmla="val 0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a typeface="Tmon몬소리 Black" panose="02000A03000000000000"/>
              </a:endParaRP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8756525" y="1567896"/>
            <a:ext cx="2136389" cy="328727"/>
            <a:chOff x="1307772" y="1578056"/>
            <a:chExt cx="2136389" cy="328727"/>
          </a:xfrm>
        </p:grpSpPr>
        <p:sp>
          <p:nvSpPr>
            <p:cNvPr id="42" name="직사각형 41"/>
            <p:cNvSpPr/>
            <p:nvPr/>
          </p:nvSpPr>
          <p:spPr>
            <a:xfrm>
              <a:off x="1307772" y="1578056"/>
              <a:ext cx="1989687" cy="32872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ea typeface="Tmon몬소리 Black" panose="02000A03000000000000"/>
                </a:rPr>
                <a:t>고수</a:t>
              </a:r>
            </a:p>
          </p:txBody>
        </p:sp>
        <p:sp>
          <p:nvSpPr>
            <p:cNvPr id="43" name="이등변 삼각형 42"/>
            <p:cNvSpPr/>
            <p:nvPr/>
          </p:nvSpPr>
          <p:spPr>
            <a:xfrm>
              <a:off x="3288836" y="1594506"/>
              <a:ext cx="155325" cy="168866"/>
            </a:xfrm>
            <a:prstGeom prst="triangle">
              <a:avLst>
                <a:gd name="adj" fmla="val 0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a typeface="Tmon몬소리 Black" panose="02000A0300000000000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40008" y="2014949"/>
            <a:ext cx="33073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insta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해시태그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“#OO</a:t>
            </a:r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</a:t>
            </a:r>
            <a:r>
              <a:rPr lang="en-US" altLang="ko-KR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검색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029" y="2385288"/>
            <a:ext cx="1237218" cy="124883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l="823" t="7867" r="510" b="39867"/>
          <a:stretch/>
        </p:blipFill>
        <p:spPr>
          <a:xfrm>
            <a:off x="2233169" y="2385288"/>
            <a:ext cx="1289914" cy="124883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4" name="TextBox 43"/>
          <p:cNvSpPr txBox="1"/>
          <p:nvPr/>
        </p:nvSpPr>
        <p:spPr>
          <a:xfrm>
            <a:off x="540008" y="3738346"/>
            <a:ext cx="2525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네이버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“OO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검색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b="48949"/>
          <a:stretch/>
        </p:blipFill>
        <p:spPr>
          <a:xfrm>
            <a:off x="811216" y="4057392"/>
            <a:ext cx="2711867" cy="122056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453680" y="5904589"/>
            <a:ext cx="11199840" cy="436880"/>
          </a:xfrm>
          <a:prstGeom prst="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진정한 </a:t>
            </a:r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</a:t>
            </a:r>
            <a:r>
              <a:rPr lang="ko-KR" altLang="en-US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 초고수</a:t>
            </a:r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</a:t>
            </a:r>
            <a:r>
              <a:rPr lang="ko-KR" altLang="en-US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는 맛집을 알려주지 않고 사진만 공개한다</a:t>
            </a:r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.</a:t>
            </a:r>
            <a:endParaRPr lang="ko-KR" altLang="en-US" b="1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78108" y="5344155"/>
            <a:ext cx="35686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“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광고성 콘텐츠로 입맛 저하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·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실망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50000"/>
                  </a:schemeClr>
                </a:solidFill>
                <a:ea typeface="Tmon몬소리 Black" panose="02000A03000000000000"/>
              </a:rPr>
              <a:t>＂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240056" y="2014949"/>
            <a:ext cx="34355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“OO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검색 후 개별피드 확인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4240056" y="4566793"/>
            <a:ext cx="2949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pc="-5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방문자리뷰 등 상세정보 습득</a:t>
            </a:r>
            <a:endParaRPr lang="en-US" altLang="ko-KR" sz="1600" b="1" spc="-50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072472" y="3153571"/>
            <a:ext cx="3174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특정 어플리케이션 이용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  <a:p>
            <a:r>
              <a:rPr lang="en-US" altLang="ko-KR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</a:t>
            </a:r>
            <a:r>
              <a:rPr lang="en-US" altLang="ko-KR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- </a:t>
            </a:r>
            <a:r>
              <a:rPr lang="ko-KR" altLang="en-US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다이닝코드</a:t>
            </a:r>
            <a:r>
              <a:rPr lang="en-US" altLang="ko-KR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, </a:t>
            </a:r>
            <a:r>
              <a:rPr lang="ko-KR" altLang="en-US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망고플레이트</a:t>
            </a:r>
            <a:r>
              <a:rPr lang="en-US" altLang="ko-KR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, </a:t>
            </a:r>
            <a:r>
              <a:rPr lang="ko-KR" altLang="en-US" sz="1400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식신 등</a:t>
            </a:r>
            <a:endParaRPr lang="en-US" altLang="ko-KR" sz="1400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072472" y="2014949"/>
            <a:ext cx="35589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○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insta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해시태그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(#)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중 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“OO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맛집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”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등</a:t>
            </a: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/>
            </a:r>
            <a:b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</a:br>
            <a:r>
              <a:rPr lang="en-US" altLang="ko-KR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  </a:t>
            </a:r>
            <a:r>
              <a:rPr lang="ko-KR" altLang="en-US" sz="1600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키워드 및 칭찬 일색은 피해라</a:t>
            </a:r>
            <a:endParaRPr lang="en-US" altLang="ko-KR" sz="1600" b="1" smtClean="0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/>
          <a:srcRect t="4299" b="41122"/>
          <a:stretch/>
        </p:blipFill>
        <p:spPr>
          <a:xfrm>
            <a:off x="4501629" y="2387457"/>
            <a:ext cx="1758733" cy="2133098"/>
          </a:xfrm>
          <a:prstGeom prst="rect">
            <a:avLst/>
          </a:prstGeom>
        </p:spPr>
      </p:pic>
      <p:cxnSp>
        <p:nvCxnSpPr>
          <p:cNvPr id="18" name="직선 연결선 17"/>
          <p:cNvCxnSpPr/>
          <p:nvPr/>
        </p:nvCxnSpPr>
        <p:spPr>
          <a:xfrm flipH="1">
            <a:off x="5097334" y="3914282"/>
            <a:ext cx="580013" cy="580013"/>
          </a:xfrm>
          <a:prstGeom prst="lin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5097334" y="3914282"/>
            <a:ext cx="580013" cy="580013"/>
          </a:xfrm>
          <a:prstGeom prst="lin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5" name="직선 연결선 64"/>
          <p:cNvCxnSpPr/>
          <p:nvPr/>
        </p:nvCxnSpPr>
        <p:spPr>
          <a:xfrm flipH="1">
            <a:off x="5680349" y="3336930"/>
            <a:ext cx="580013" cy="580013"/>
          </a:xfrm>
          <a:prstGeom prst="lin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6" name="직선 연결선 65"/>
          <p:cNvCxnSpPr/>
          <p:nvPr/>
        </p:nvCxnSpPr>
        <p:spPr>
          <a:xfrm>
            <a:off x="5680349" y="3336930"/>
            <a:ext cx="580013" cy="580013"/>
          </a:xfrm>
          <a:prstGeom prst="lin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3" name="그림 22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169976">
            <a:off x="5801651" y="2993030"/>
            <a:ext cx="685032" cy="195863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6385937" y="2647668"/>
            <a:ext cx="1540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광고성 </a:t>
            </a:r>
            <a:r>
              <a:rPr lang="en-US" altLang="ko-KR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“#OO</a:t>
            </a:r>
            <a:r>
              <a:rPr lang="ko-KR" altLang="en-US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음식</a:t>
            </a:r>
            <a:r>
              <a:rPr lang="en-US" altLang="ko-KR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”</a:t>
            </a:r>
            <a:r>
              <a:rPr lang="ko-KR" altLang="en-US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 </a:t>
            </a:r>
            <a:endParaRPr lang="en-US" altLang="ko-KR" sz="1200" b="1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ea typeface="Tmon몬소리 Black" panose="02000A03000000000000"/>
            </a:endParaRPr>
          </a:p>
          <a:p>
            <a:r>
              <a:rPr lang="ko-KR" altLang="en-US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믿고 걸러야</a:t>
            </a:r>
            <a:r>
              <a:rPr lang="en-US" altLang="ko-KR" sz="1200" b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……….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351268" y="3831848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개별피드에서 음식점</a:t>
            </a:r>
            <a:endParaRPr lang="en-US" altLang="ko-KR" sz="1200" b="1" spc="-5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ea typeface="Tmon몬소리 Black" panose="02000A03000000000000"/>
            </a:endParaRPr>
          </a:p>
          <a:p>
            <a:r>
              <a:rPr lang="ko-KR" altLang="en-US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이름 확인 </a:t>
            </a:r>
            <a:r>
              <a:rPr lang="en-US" altLang="ko-KR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or</a:t>
            </a:r>
            <a:r>
              <a:rPr lang="ko-KR" altLang="en-US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특정맛집 </a:t>
            </a:r>
            <a:endParaRPr lang="en-US" altLang="ko-KR" sz="1200" b="1" spc="-5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ea typeface="Tmon몬소리 Black" panose="02000A03000000000000"/>
            </a:endParaRPr>
          </a:p>
          <a:p>
            <a:r>
              <a:rPr lang="ko-KR" altLang="en-US" sz="1200" b="1" spc="-5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a typeface="Tmon몬소리 Black" panose="02000A03000000000000"/>
              </a:rPr>
              <a:t>개별피드 확인</a:t>
            </a:r>
            <a:endParaRPr lang="en-US" altLang="ko-KR" sz="1200" b="1" spc="-5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ea typeface="Tmon몬소리 Black" panose="02000A03000000000000"/>
            </a:endParaRPr>
          </a:p>
        </p:txBody>
      </p:sp>
      <p:pic>
        <p:nvPicPr>
          <p:cNvPr id="59" name="그림 58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3747452">
            <a:off x="5602222" y="3630738"/>
            <a:ext cx="897991" cy="722910"/>
          </a:xfrm>
          <a:prstGeom prst="rect">
            <a:avLst/>
          </a:prstGeom>
        </p:spPr>
      </p:pic>
      <p:sp>
        <p:nvSpPr>
          <p:cNvPr id="60" name="타원 59"/>
          <p:cNvSpPr/>
          <p:nvPr/>
        </p:nvSpPr>
        <p:spPr>
          <a:xfrm>
            <a:off x="5106380" y="3352169"/>
            <a:ext cx="560301" cy="560301"/>
          </a:xfrm>
          <a:prstGeom prst="ellips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/>
          <p:cNvSpPr/>
          <p:nvPr/>
        </p:nvSpPr>
        <p:spPr>
          <a:xfrm>
            <a:off x="4510940" y="3924137"/>
            <a:ext cx="560301" cy="560301"/>
          </a:xfrm>
          <a:prstGeom prst="ellipse">
            <a:avLst/>
          </a:prstGeom>
          <a:noFill/>
          <a:ln w="2222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그림 6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0601" y="4891592"/>
            <a:ext cx="2775854" cy="732776"/>
          </a:xfrm>
          <a:prstGeom prst="rect">
            <a:avLst/>
          </a:prstGeom>
        </p:spPr>
      </p:pic>
      <p:pic>
        <p:nvPicPr>
          <p:cNvPr id="3074" name="Picture 2" descr="국내 맛집 추천 앱들. (왼쪽부터) 다이닝코드, 망고플레이트, 식신. 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144" y="3755966"/>
            <a:ext cx="3057451" cy="1829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직사각형 79"/>
          <p:cNvSpPr/>
          <p:nvPr/>
        </p:nvSpPr>
        <p:spPr>
          <a:xfrm>
            <a:off x="5283302" y="5170405"/>
            <a:ext cx="1838491" cy="193266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2" name="그림 6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69144" y="2631675"/>
            <a:ext cx="3057451" cy="440088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Introduction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29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타원 31"/>
          <p:cNvSpPr/>
          <p:nvPr/>
        </p:nvSpPr>
        <p:spPr>
          <a:xfrm>
            <a:off x="6795426" y="1255195"/>
            <a:ext cx="2837726" cy="2837726"/>
          </a:xfrm>
          <a:prstGeom prst="ellipse">
            <a:avLst/>
          </a:prstGeom>
          <a:blipFill dpi="0" rotWithShape="1">
            <a:blip r:embed="rId3">
              <a:alphaModFix amt="42000"/>
            </a:blip>
            <a:srcRect/>
            <a:stretch>
              <a:fillRect/>
            </a:stretch>
          </a:blipFill>
          <a:ln>
            <a:noFill/>
          </a:ln>
          <a:effectLst>
            <a:outerShdw blurRad="1270000" dist="50800" dir="5400000" algn="ctr" rotWithShape="0">
              <a:srgbClr val="000000">
                <a:alpha val="5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>
            <a:off x="983281" y="1071267"/>
            <a:ext cx="3716175" cy="5401862"/>
            <a:chOff x="873241" y="1071267"/>
            <a:chExt cx="3716175" cy="5401862"/>
          </a:xfrm>
        </p:grpSpPr>
        <p:sp>
          <p:nvSpPr>
            <p:cNvPr id="29" name="모서리가 둥근 직사각형 28"/>
            <p:cNvSpPr/>
            <p:nvPr/>
          </p:nvSpPr>
          <p:spPr>
            <a:xfrm>
              <a:off x="994829" y="1187014"/>
              <a:ext cx="3594587" cy="5286115"/>
            </a:xfrm>
            <a:prstGeom prst="roundRect">
              <a:avLst>
                <a:gd name="adj" fmla="val 5251"/>
              </a:avLst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873241" y="1071267"/>
              <a:ext cx="3594587" cy="5286115"/>
            </a:xfrm>
            <a:prstGeom prst="roundRect">
              <a:avLst>
                <a:gd name="adj" fmla="val 5251"/>
              </a:avLst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319" b="41743"/>
            <a:stretch/>
          </p:blipFill>
          <p:spPr>
            <a:xfrm>
              <a:off x="893119" y="3813193"/>
              <a:ext cx="3504224" cy="851746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01" b="89926"/>
            <a:stretch/>
          </p:blipFill>
          <p:spPr>
            <a:xfrm>
              <a:off x="887621" y="1122969"/>
              <a:ext cx="3584667" cy="443989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806" b="28007"/>
            <a:stretch/>
          </p:blipFill>
          <p:spPr>
            <a:xfrm>
              <a:off x="893119" y="4699461"/>
              <a:ext cx="3504224" cy="326028"/>
            </a:xfrm>
            <a:prstGeom prst="rect">
              <a:avLst/>
            </a:prstGeom>
          </p:spPr>
        </p:pic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516" b="5240"/>
            <a:stretch/>
          </p:blipFill>
          <p:spPr>
            <a:xfrm>
              <a:off x="893119" y="5075251"/>
              <a:ext cx="3504224" cy="1264919"/>
            </a:xfrm>
            <a:prstGeom prst="rect">
              <a:avLst/>
            </a:prstGeom>
          </p:spPr>
        </p:pic>
        <p:sp>
          <p:nvSpPr>
            <p:cNvPr id="19" name="직사각형 18"/>
            <p:cNvSpPr/>
            <p:nvPr/>
          </p:nvSpPr>
          <p:spPr>
            <a:xfrm>
              <a:off x="1619144" y="4868392"/>
              <a:ext cx="1335054" cy="164912"/>
            </a:xfrm>
            <a:prstGeom prst="rect">
              <a:avLst/>
            </a:prstGeom>
            <a:noFill/>
            <a:ln w="254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32" name="Picture 8" descr="완벽한 #먹스타그램 위해' 다 먹지도 못할 음식 시키는 인플루언서들 논란 [RedFriday.co.kr]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894" y="1610158"/>
              <a:ext cx="3440508" cy="2127800"/>
            </a:xfrm>
            <a:prstGeom prst="rect">
              <a:avLst/>
            </a:prstGeom>
            <a:noFill/>
            <a:ln w="3175">
              <a:solidFill>
                <a:schemeClr val="tx1">
                  <a:lumMod val="50000"/>
                  <a:lumOff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그룹 26"/>
          <p:cNvGrpSpPr/>
          <p:nvPr/>
        </p:nvGrpSpPr>
        <p:grpSpPr>
          <a:xfrm>
            <a:off x="5468832" y="4198128"/>
            <a:ext cx="5598696" cy="1552993"/>
            <a:chOff x="5854978" y="1002822"/>
            <a:chExt cx="5598696" cy="1552993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E1585F8-99C6-4A46-B1E6-366B768306CA}"/>
                </a:ext>
              </a:extLst>
            </p:cNvPr>
            <p:cNvSpPr/>
            <p:nvPr/>
          </p:nvSpPr>
          <p:spPr>
            <a:xfrm>
              <a:off x="5854978" y="1078487"/>
              <a:ext cx="5598696" cy="1477328"/>
            </a:xfrm>
            <a:prstGeom prst="rect">
              <a:avLst/>
            </a:prstGeom>
            <a:ln>
              <a:solidFill>
                <a:schemeClr val="bg1">
                  <a:alpha val="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smtClean="0">
                  <a:solidFill>
                    <a:srgbClr val="0000FF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혐핫 신드롬</a:t>
              </a:r>
              <a:r>
                <a:rPr lang="en-US" altLang="ko-KR" sz="2000" smtClean="0">
                  <a:solidFill>
                    <a:srgbClr val="78808D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(</a:t>
              </a:r>
              <a:r>
                <a:rPr lang="ko-KR" altLang="en-US" sz="2000" smtClean="0">
                  <a:solidFill>
                    <a:srgbClr val="78808D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嫌</a:t>
              </a:r>
              <a:r>
                <a:rPr lang="en-US" altLang="ko-KR" sz="2000" smtClean="0">
                  <a:solidFill>
                    <a:srgbClr val="78808D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Hot Syndrome)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특정 장소가 지나치게 유명세를 타거나</a:t>
              </a:r>
              <a:r>
                <a:rPr lang="en-US" altLang="ko-KR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 </a:t>
              </a:r>
              <a:r>
                <a:rPr lang="ko-KR" altLang="en-US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인기 있는 장소에 방문하는 것을 기피하는 현상</a:t>
              </a:r>
              <a:endPara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endParaRPr>
            </a:p>
          </p:txBody>
        </p:sp>
        <p:pic>
          <p:nvPicPr>
            <p:cNvPr id="1028" name="Picture 4" descr="소스 이미지 보기"/>
            <p:cNvPicPr>
              <a:picLocks noChangeAspect="1" noChangeArrowheads="1"/>
            </p:cNvPicPr>
            <p:nvPr/>
          </p:nvPicPr>
          <p:blipFill rotWithShape="1"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8344" b="70675" l="15885" r="54036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92" t="23456" r="41605" b="27661"/>
            <a:stretch/>
          </p:blipFill>
          <p:spPr bwMode="auto">
            <a:xfrm>
              <a:off x="6620736" y="1002822"/>
              <a:ext cx="394759" cy="4284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TextBox 25"/>
          <p:cNvSpPr txBox="1"/>
          <p:nvPr/>
        </p:nvSpPr>
        <p:spPr>
          <a:xfrm rot="171793">
            <a:off x="5582800" y="1782861"/>
            <a:ext cx="5262979" cy="369332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“</a:t>
            </a:r>
            <a:r>
              <a:rPr lang="ko-KR" altLang="en-US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제가 아는 맛집에 사람이 몰리는 거 싫어요</a:t>
            </a:r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＂</a:t>
            </a:r>
            <a:endParaRPr lang="ko-KR" altLang="en-US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190695" y="2152634"/>
            <a:ext cx="5262979" cy="369332"/>
          </a:xfrm>
          <a:prstGeom prst="rect">
            <a:avLst/>
          </a:prstGeom>
          <a:solidFill>
            <a:schemeClr val="tx1">
              <a:lumMod val="50000"/>
              <a:lumOff val="50000"/>
              <a:alpha val="99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“</a:t>
            </a:r>
            <a:r>
              <a:rPr lang="ko-KR" altLang="en-US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사람 많아지고 나서부터 사장님이 변했어요</a:t>
            </a:r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＂</a:t>
            </a:r>
            <a:endParaRPr lang="ko-KR" altLang="en-US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 rot="21383713">
            <a:off x="5656217" y="2532846"/>
            <a:ext cx="4224233" cy="369332"/>
          </a:xfrm>
          <a:prstGeom prst="rect">
            <a:avLst/>
          </a:prstGeom>
          <a:solidFill>
            <a:schemeClr val="tx1">
              <a:lumMod val="65000"/>
              <a:lumOff val="35000"/>
              <a:alpha val="99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“</a:t>
            </a:r>
            <a:r>
              <a:rPr lang="ko-KR" altLang="en-US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너무 상업적으로 변하는게 싫어요</a:t>
            </a:r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＂</a:t>
            </a:r>
            <a:endParaRPr lang="ko-KR" altLang="en-US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069107" y="2890132"/>
            <a:ext cx="5493812" cy="369332"/>
          </a:xfrm>
          <a:prstGeom prst="rect">
            <a:avLst/>
          </a:prstGeom>
          <a:solidFill>
            <a:schemeClr val="tx1">
              <a:lumMod val="50000"/>
              <a:lumOff val="50000"/>
              <a:alpha val="99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“</a:t>
            </a:r>
            <a:r>
              <a:rPr lang="ko-KR" altLang="en-US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저만 아는 맛집은 친한사람한테만 알려줄래요</a:t>
            </a:r>
            <a:r>
              <a:rPr lang="en-US" altLang="ko-KR" smtClean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＂</a:t>
            </a:r>
            <a:endParaRPr lang="ko-KR" altLang="en-US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5493060" y="5863949"/>
            <a:ext cx="6089339" cy="436880"/>
          </a:xfrm>
          <a:prstGeom prst="rect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“</a:t>
            </a:r>
            <a:r>
              <a:rPr lang="ko-KR" altLang="en-US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그러면 사진만으로 맛집을 알 수는 없을까</a:t>
            </a:r>
            <a:r>
              <a:rPr lang="en-US" altLang="ko-KR" b="1" smtClean="0">
                <a:ln>
                  <a:solidFill>
                    <a:schemeClr val="bg1">
                      <a:alpha val="0"/>
                    </a:schemeClr>
                  </a:solidFill>
                </a:ln>
                <a:ea typeface="Tmon몬소리 Black" panose="02000A03000000000000"/>
              </a:rPr>
              <a:t>?”</a:t>
            </a:r>
            <a:endParaRPr lang="ko-KR" altLang="en-US" b="1">
              <a:ln>
                <a:solidFill>
                  <a:schemeClr val="bg1">
                    <a:alpha val="0"/>
                  </a:schemeClr>
                </a:solidFill>
              </a:ln>
              <a:ea typeface="Tmon몬소리 Black" panose="02000A0300000000000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Data Augmentation &amp; Train-Test Split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04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240144" y="973280"/>
            <a:ext cx="11711709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708A785-9751-4CFD-A313-ACBA229290D8}"/>
              </a:ext>
            </a:extLst>
          </p:cNvPr>
          <p:cNvGrpSpPr/>
          <p:nvPr/>
        </p:nvGrpSpPr>
        <p:grpSpPr>
          <a:xfrm>
            <a:off x="1816855" y="2938840"/>
            <a:ext cx="2140186" cy="1653419"/>
            <a:chOff x="1080255" y="2388093"/>
            <a:chExt cx="2140186" cy="1653419"/>
          </a:xfrm>
        </p:grpSpPr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F1EB13B-7F77-473A-858E-BC17A2F9A485}"/>
                </a:ext>
              </a:extLst>
            </p:cNvPr>
            <p:cNvSpPr/>
            <p:nvPr/>
          </p:nvSpPr>
          <p:spPr>
            <a:xfrm rot="10800000" flipV="1">
              <a:off x="2719388" y="3214802"/>
              <a:ext cx="289734" cy="288925"/>
            </a:xfrm>
            <a:prstGeom prst="arc">
              <a:avLst/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원호 44">
              <a:extLst>
                <a:ext uri="{FF2B5EF4-FFF2-40B4-BE49-F238E27FC236}">
                  <a16:creationId xmlns:a16="http://schemas.microsoft.com/office/drawing/2014/main" id="{D7CA517E-2808-4877-A431-86C11CFC7B85}"/>
                </a:ext>
              </a:extLst>
            </p:cNvPr>
            <p:cNvSpPr/>
            <p:nvPr/>
          </p:nvSpPr>
          <p:spPr>
            <a:xfrm>
              <a:off x="1080255" y="2388093"/>
              <a:ext cx="1653419" cy="1653419"/>
            </a:xfrm>
            <a:prstGeom prst="arc">
              <a:avLst>
                <a:gd name="adj1" fmla="val 575507"/>
                <a:gd name="adj2" fmla="val 20411742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F2F43DFC-C32D-4616-82CA-6E01E0FF81C6}"/>
                </a:ext>
              </a:extLst>
            </p:cNvPr>
            <p:cNvCxnSpPr>
              <a:cxnSpLocks/>
            </p:cNvCxnSpPr>
            <p:nvPr/>
          </p:nvCxnSpPr>
          <p:spPr>
            <a:xfrm>
              <a:off x="2860441" y="3214802"/>
              <a:ext cx="360000" cy="0"/>
            </a:xfrm>
            <a:prstGeom prst="line">
              <a:avLst/>
            </a:prstGeom>
            <a:ln w="19050">
              <a:solidFill>
                <a:srgbClr val="54A0F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C81F45B4-4466-492E-AB34-FD7385E8CF7F}"/>
              </a:ext>
            </a:extLst>
          </p:cNvPr>
          <p:cNvGrpSpPr/>
          <p:nvPr/>
        </p:nvGrpSpPr>
        <p:grpSpPr>
          <a:xfrm>
            <a:off x="3678240" y="2938840"/>
            <a:ext cx="2142567" cy="1653419"/>
            <a:chOff x="3826306" y="2846897"/>
            <a:chExt cx="2142567" cy="1653419"/>
          </a:xfrm>
        </p:grpSpPr>
        <p:sp>
          <p:nvSpPr>
            <p:cNvPr id="48" name="원호 47">
              <a:extLst>
                <a:ext uri="{FF2B5EF4-FFF2-40B4-BE49-F238E27FC236}">
                  <a16:creationId xmlns:a16="http://schemas.microsoft.com/office/drawing/2014/main" id="{0604FF8A-29B2-47F3-B797-B0A6F25E6730}"/>
                </a:ext>
              </a:extLst>
            </p:cNvPr>
            <p:cNvSpPr/>
            <p:nvPr/>
          </p:nvSpPr>
          <p:spPr>
            <a:xfrm rot="10800000" flipV="1">
              <a:off x="5467820" y="3673606"/>
              <a:ext cx="289734" cy="288925"/>
            </a:xfrm>
            <a:prstGeom prst="arc">
              <a:avLst/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원호 71">
              <a:extLst>
                <a:ext uri="{FF2B5EF4-FFF2-40B4-BE49-F238E27FC236}">
                  <a16:creationId xmlns:a16="http://schemas.microsoft.com/office/drawing/2014/main" id="{F0B2454B-2D26-4368-B025-FAF2B951E8E1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575507"/>
                <a:gd name="adj2" fmla="val 10219666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35DF7988-15E7-45D1-9516-94F9799039C2}"/>
                </a:ext>
              </a:extLst>
            </p:cNvPr>
            <p:cNvCxnSpPr>
              <a:cxnSpLocks/>
            </p:cNvCxnSpPr>
            <p:nvPr/>
          </p:nvCxnSpPr>
          <p:spPr>
            <a:xfrm>
              <a:off x="5608873" y="3673606"/>
              <a:ext cx="360000" cy="0"/>
            </a:xfrm>
            <a:prstGeom prst="line">
              <a:avLst/>
            </a:prstGeom>
            <a:ln w="19050">
              <a:solidFill>
                <a:srgbClr val="54A0F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4CA56B95-4DA0-450E-BE65-F27D2D26D0C2}"/>
              </a:ext>
            </a:extLst>
          </p:cNvPr>
          <p:cNvGrpSpPr/>
          <p:nvPr/>
        </p:nvGrpSpPr>
        <p:grpSpPr>
          <a:xfrm flipH="1" flipV="1">
            <a:off x="3424587" y="2938839"/>
            <a:ext cx="1907072" cy="1653419"/>
            <a:chOff x="3826306" y="2846897"/>
            <a:chExt cx="1907072" cy="1653419"/>
          </a:xfrm>
        </p:grpSpPr>
        <p:sp>
          <p:nvSpPr>
            <p:cNvPr id="75" name="원호 74">
              <a:extLst>
                <a:ext uri="{FF2B5EF4-FFF2-40B4-BE49-F238E27FC236}">
                  <a16:creationId xmlns:a16="http://schemas.microsoft.com/office/drawing/2014/main" id="{58E61E42-DF51-403F-8E4D-D083E1AC54F9}"/>
                </a:ext>
              </a:extLst>
            </p:cNvPr>
            <p:cNvSpPr/>
            <p:nvPr/>
          </p:nvSpPr>
          <p:spPr>
            <a:xfrm rot="10800000" flipV="1">
              <a:off x="5443644" y="3795050"/>
              <a:ext cx="289734" cy="288925"/>
            </a:xfrm>
            <a:prstGeom prst="arc">
              <a:avLst>
                <a:gd name="adj1" fmla="val 16200000"/>
                <a:gd name="adj2" fmla="val 20885951"/>
              </a:avLst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원호 75">
              <a:extLst>
                <a:ext uri="{FF2B5EF4-FFF2-40B4-BE49-F238E27FC236}">
                  <a16:creationId xmlns:a16="http://schemas.microsoft.com/office/drawing/2014/main" id="{C9D70F84-14AE-48E5-A2E0-D0ADF48CD3AA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964358"/>
                <a:gd name="adj2" fmla="val 9721318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C1BA80DC-3899-44C6-B1AF-B2A6DBA3721D}"/>
              </a:ext>
            </a:extLst>
          </p:cNvPr>
          <p:cNvGrpSpPr/>
          <p:nvPr/>
        </p:nvGrpSpPr>
        <p:grpSpPr>
          <a:xfrm>
            <a:off x="5539625" y="2938839"/>
            <a:ext cx="2142567" cy="1653419"/>
            <a:chOff x="3826306" y="2846897"/>
            <a:chExt cx="2142567" cy="1653419"/>
          </a:xfrm>
        </p:grpSpPr>
        <p:sp>
          <p:nvSpPr>
            <p:cNvPr id="79" name="원호 78">
              <a:extLst>
                <a:ext uri="{FF2B5EF4-FFF2-40B4-BE49-F238E27FC236}">
                  <a16:creationId xmlns:a16="http://schemas.microsoft.com/office/drawing/2014/main" id="{6D07837B-22B0-4256-8365-366D779D4F52}"/>
                </a:ext>
              </a:extLst>
            </p:cNvPr>
            <p:cNvSpPr/>
            <p:nvPr/>
          </p:nvSpPr>
          <p:spPr>
            <a:xfrm rot="10800000" flipV="1">
              <a:off x="5467820" y="3673606"/>
              <a:ext cx="289734" cy="288925"/>
            </a:xfrm>
            <a:prstGeom prst="arc">
              <a:avLst/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원호 79">
              <a:extLst>
                <a:ext uri="{FF2B5EF4-FFF2-40B4-BE49-F238E27FC236}">
                  <a16:creationId xmlns:a16="http://schemas.microsoft.com/office/drawing/2014/main" id="{F4FC5190-A46C-440D-A105-0A62AFA6EE3A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575507"/>
                <a:gd name="adj2" fmla="val 10219666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980BB35D-0CBF-4093-A6B5-A31C2A835B29}"/>
                </a:ext>
              </a:extLst>
            </p:cNvPr>
            <p:cNvCxnSpPr>
              <a:cxnSpLocks/>
            </p:cNvCxnSpPr>
            <p:nvPr/>
          </p:nvCxnSpPr>
          <p:spPr>
            <a:xfrm>
              <a:off x="5608873" y="3673606"/>
              <a:ext cx="360000" cy="0"/>
            </a:xfrm>
            <a:prstGeom prst="line">
              <a:avLst/>
            </a:prstGeom>
            <a:ln w="19050">
              <a:solidFill>
                <a:srgbClr val="54A0F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23208D4D-D574-4372-9E5B-6F7645F664FE}"/>
              </a:ext>
            </a:extLst>
          </p:cNvPr>
          <p:cNvGrpSpPr/>
          <p:nvPr/>
        </p:nvGrpSpPr>
        <p:grpSpPr>
          <a:xfrm flipH="1" flipV="1">
            <a:off x="5285972" y="2938838"/>
            <a:ext cx="1907072" cy="1653419"/>
            <a:chOff x="3826306" y="2846897"/>
            <a:chExt cx="1907072" cy="1653419"/>
          </a:xfrm>
        </p:grpSpPr>
        <p:sp>
          <p:nvSpPr>
            <p:cNvPr id="83" name="원호 82">
              <a:extLst>
                <a:ext uri="{FF2B5EF4-FFF2-40B4-BE49-F238E27FC236}">
                  <a16:creationId xmlns:a16="http://schemas.microsoft.com/office/drawing/2014/main" id="{25913C2D-E2A1-4E4D-BD93-0C03327F9887}"/>
                </a:ext>
              </a:extLst>
            </p:cNvPr>
            <p:cNvSpPr/>
            <p:nvPr/>
          </p:nvSpPr>
          <p:spPr>
            <a:xfrm rot="10800000" flipV="1">
              <a:off x="5443644" y="3795050"/>
              <a:ext cx="289734" cy="288925"/>
            </a:xfrm>
            <a:prstGeom prst="arc">
              <a:avLst>
                <a:gd name="adj1" fmla="val 16200000"/>
                <a:gd name="adj2" fmla="val 20885951"/>
              </a:avLst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원호 83">
              <a:extLst>
                <a:ext uri="{FF2B5EF4-FFF2-40B4-BE49-F238E27FC236}">
                  <a16:creationId xmlns:a16="http://schemas.microsoft.com/office/drawing/2014/main" id="{CFC7DE72-56C6-40E1-A39C-E76939F731D6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964358"/>
                <a:gd name="adj2" fmla="val 9721318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9DE60EC8-EEA6-4310-86C4-FF6564CD376D}"/>
              </a:ext>
            </a:extLst>
          </p:cNvPr>
          <p:cNvGrpSpPr/>
          <p:nvPr/>
        </p:nvGrpSpPr>
        <p:grpSpPr>
          <a:xfrm>
            <a:off x="7401010" y="2938838"/>
            <a:ext cx="2142567" cy="1653419"/>
            <a:chOff x="3826306" y="2846897"/>
            <a:chExt cx="2142567" cy="1653419"/>
          </a:xfrm>
        </p:grpSpPr>
        <p:sp>
          <p:nvSpPr>
            <p:cNvPr id="87" name="원호 86">
              <a:extLst>
                <a:ext uri="{FF2B5EF4-FFF2-40B4-BE49-F238E27FC236}">
                  <a16:creationId xmlns:a16="http://schemas.microsoft.com/office/drawing/2014/main" id="{2F30EE20-EB38-4D3A-8F68-AB2142C743BC}"/>
                </a:ext>
              </a:extLst>
            </p:cNvPr>
            <p:cNvSpPr/>
            <p:nvPr/>
          </p:nvSpPr>
          <p:spPr>
            <a:xfrm rot="10800000" flipV="1">
              <a:off x="5467820" y="3673606"/>
              <a:ext cx="289734" cy="288925"/>
            </a:xfrm>
            <a:prstGeom prst="arc">
              <a:avLst/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원호 87">
              <a:extLst>
                <a:ext uri="{FF2B5EF4-FFF2-40B4-BE49-F238E27FC236}">
                  <a16:creationId xmlns:a16="http://schemas.microsoft.com/office/drawing/2014/main" id="{1315B2A2-DC79-45FE-BE59-F20D22C6E9C0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575507"/>
                <a:gd name="adj2" fmla="val 10219666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A719BEB1-4931-4A59-B169-FB90BDF7C390}"/>
                </a:ext>
              </a:extLst>
            </p:cNvPr>
            <p:cNvCxnSpPr>
              <a:cxnSpLocks/>
            </p:cNvCxnSpPr>
            <p:nvPr/>
          </p:nvCxnSpPr>
          <p:spPr>
            <a:xfrm>
              <a:off x="5608873" y="3673606"/>
              <a:ext cx="360000" cy="0"/>
            </a:xfrm>
            <a:prstGeom prst="line">
              <a:avLst/>
            </a:prstGeom>
            <a:ln w="19050">
              <a:solidFill>
                <a:srgbClr val="54A0F4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4BD4E74A-4B9C-43DB-935B-6BBD66EC56DB}"/>
              </a:ext>
            </a:extLst>
          </p:cNvPr>
          <p:cNvGrpSpPr/>
          <p:nvPr/>
        </p:nvGrpSpPr>
        <p:grpSpPr>
          <a:xfrm flipH="1" flipV="1">
            <a:off x="7147357" y="2938837"/>
            <a:ext cx="1907072" cy="1653419"/>
            <a:chOff x="3826306" y="2846897"/>
            <a:chExt cx="1907072" cy="1653419"/>
          </a:xfrm>
        </p:grpSpPr>
        <p:sp>
          <p:nvSpPr>
            <p:cNvPr id="91" name="원호 90">
              <a:extLst>
                <a:ext uri="{FF2B5EF4-FFF2-40B4-BE49-F238E27FC236}">
                  <a16:creationId xmlns:a16="http://schemas.microsoft.com/office/drawing/2014/main" id="{48CCB91F-42AD-493F-8845-2D819781F650}"/>
                </a:ext>
              </a:extLst>
            </p:cNvPr>
            <p:cNvSpPr/>
            <p:nvPr/>
          </p:nvSpPr>
          <p:spPr>
            <a:xfrm rot="10800000" flipV="1">
              <a:off x="5443644" y="3795050"/>
              <a:ext cx="289734" cy="288925"/>
            </a:xfrm>
            <a:prstGeom prst="arc">
              <a:avLst>
                <a:gd name="adj1" fmla="val 16200000"/>
                <a:gd name="adj2" fmla="val 20885951"/>
              </a:avLst>
            </a:prstGeom>
            <a:ln w="19050">
              <a:solidFill>
                <a:srgbClr val="54A0F4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원호 91">
              <a:extLst>
                <a:ext uri="{FF2B5EF4-FFF2-40B4-BE49-F238E27FC236}">
                  <a16:creationId xmlns:a16="http://schemas.microsoft.com/office/drawing/2014/main" id="{467C1902-0CB0-40B1-8DA9-2B842F35F7B6}"/>
                </a:ext>
              </a:extLst>
            </p:cNvPr>
            <p:cNvSpPr/>
            <p:nvPr/>
          </p:nvSpPr>
          <p:spPr>
            <a:xfrm>
              <a:off x="3826306" y="2846897"/>
              <a:ext cx="1653419" cy="1653419"/>
            </a:xfrm>
            <a:prstGeom prst="arc">
              <a:avLst>
                <a:gd name="adj1" fmla="val 964358"/>
                <a:gd name="adj2" fmla="val 9721318"/>
              </a:avLst>
            </a:prstGeom>
            <a:ln w="19050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94" name="타원 93">
            <a:extLst>
              <a:ext uri="{FF2B5EF4-FFF2-40B4-BE49-F238E27FC236}">
                <a16:creationId xmlns:a16="http://schemas.microsoft.com/office/drawing/2014/main" id="{385C3BD9-499F-4AE5-AE45-669867E7F38E}"/>
              </a:ext>
            </a:extLst>
          </p:cNvPr>
          <p:cNvSpPr/>
          <p:nvPr/>
        </p:nvSpPr>
        <p:spPr>
          <a:xfrm>
            <a:off x="9727485" y="3370712"/>
            <a:ext cx="789668" cy="789668"/>
          </a:xfrm>
          <a:prstGeom prst="ellipse">
            <a:avLst/>
          </a:prstGeom>
          <a:solidFill>
            <a:srgbClr val="54A0F4"/>
          </a:solidFill>
          <a:ln>
            <a:solidFill>
              <a:srgbClr val="54A0F4"/>
            </a:solidFill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defRPr/>
            </a:pPr>
            <a:r>
              <a:rPr lang="en-US" altLang="ko-KR" sz="1400" b="1" smtClean="0">
                <a:solidFill>
                  <a:prstClr val="white"/>
                </a:solidFill>
              </a:rPr>
              <a:t>Result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95" name="자유형: 도형 37">
            <a:extLst>
              <a:ext uri="{FF2B5EF4-FFF2-40B4-BE49-F238E27FC236}">
                <a16:creationId xmlns:a16="http://schemas.microsoft.com/office/drawing/2014/main" id="{D0A54FEA-14C4-4E83-8F00-73E048D1B0AA}"/>
              </a:ext>
            </a:extLst>
          </p:cNvPr>
          <p:cNvSpPr/>
          <p:nvPr/>
        </p:nvSpPr>
        <p:spPr>
          <a:xfrm>
            <a:off x="1928990" y="3903545"/>
            <a:ext cx="1435567" cy="593696"/>
          </a:xfrm>
          <a:custGeom>
            <a:avLst/>
            <a:gdLst>
              <a:gd name="connsiteX0" fmla="*/ 0 w 1435567"/>
              <a:gd name="connsiteY0" fmla="*/ 0 h 593696"/>
              <a:gd name="connsiteX1" fmla="*/ 1435567 w 1435567"/>
              <a:gd name="connsiteY1" fmla="*/ 0 h 593696"/>
              <a:gd name="connsiteX2" fmla="*/ 1434613 w 1435567"/>
              <a:gd name="connsiteY2" fmla="*/ 9463 h 593696"/>
              <a:gd name="connsiteX3" fmla="*/ 717783 w 1435567"/>
              <a:gd name="connsiteY3" fmla="*/ 593696 h 593696"/>
              <a:gd name="connsiteX4" fmla="*/ 954 w 1435567"/>
              <a:gd name="connsiteY4" fmla="*/ 9463 h 593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567" h="593696">
                <a:moveTo>
                  <a:pt x="0" y="0"/>
                </a:moveTo>
                <a:lnTo>
                  <a:pt x="1435567" y="0"/>
                </a:lnTo>
                <a:lnTo>
                  <a:pt x="1434613" y="9463"/>
                </a:lnTo>
                <a:cubicBezTo>
                  <a:pt x="1366385" y="342884"/>
                  <a:pt x="1071374" y="593696"/>
                  <a:pt x="717783" y="593696"/>
                </a:cubicBezTo>
                <a:cubicBezTo>
                  <a:pt x="364192" y="593696"/>
                  <a:pt x="69181" y="342884"/>
                  <a:pt x="954" y="9463"/>
                </a:cubicBezTo>
                <a:close/>
              </a:path>
            </a:pathLst>
          </a:custGeom>
          <a:solidFill>
            <a:srgbClr val="54A0F4"/>
          </a:solidFill>
          <a:ln>
            <a:solidFill>
              <a:srgbClr val="54A0F4"/>
            </a:solidFill>
          </a:ln>
          <a:effectLst>
            <a:outerShdw blurRad="152400" dist="38100" dir="8100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6" name="자유형: 도형 38">
            <a:extLst>
              <a:ext uri="{FF2B5EF4-FFF2-40B4-BE49-F238E27FC236}">
                <a16:creationId xmlns:a16="http://schemas.microsoft.com/office/drawing/2014/main" id="{3D4AC4CA-62AD-4E0B-A13F-4A66592A7E99}"/>
              </a:ext>
            </a:extLst>
          </p:cNvPr>
          <p:cNvSpPr/>
          <p:nvPr/>
        </p:nvSpPr>
        <p:spPr>
          <a:xfrm>
            <a:off x="3789015" y="3903545"/>
            <a:ext cx="1435567" cy="593696"/>
          </a:xfrm>
          <a:custGeom>
            <a:avLst/>
            <a:gdLst>
              <a:gd name="connsiteX0" fmla="*/ 0 w 1435567"/>
              <a:gd name="connsiteY0" fmla="*/ 0 h 593696"/>
              <a:gd name="connsiteX1" fmla="*/ 1435567 w 1435567"/>
              <a:gd name="connsiteY1" fmla="*/ 0 h 593696"/>
              <a:gd name="connsiteX2" fmla="*/ 1434613 w 1435567"/>
              <a:gd name="connsiteY2" fmla="*/ 9463 h 593696"/>
              <a:gd name="connsiteX3" fmla="*/ 717783 w 1435567"/>
              <a:gd name="connsiteY3" fmla="*/ 593696 h 593696"/>
              <a:gd name="connsiteX4" fmla="*/ 954 w 1435567"/>
              <a:gd name="connsiteY4" fmla="*/ 9463 h 593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567" h="593696">
                <a:moveTo>
                  <a:pt x="0" y="0"/>
                </a:moveTo>
                <a:lnTo>
                  <a:pt x="1435567" y="0"/>
                </a:lnTo>
                <a:lnTo>
                  <a:pt x="1434613" y="9463"/>
                </a:lnTo>
                <a:cubicBezTo>
                  <a:pt x="1366385" y="342884"/>
                  <a:pt x="1071374" y="593696"/>
                  <a:pt x="717783" y="593696"/>
                </a:cubicBezTo>
                <a:cubicBezTo>
                  <a:pt x="364192" y="593696"/>
                  <a:pt x="69181" y="342884"/>
                  <a:pt x="954" y="946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54A0F4"/>
            </a:solidFill>
          </a:ln>
          <a:effectLst>
            <a:outerShdw blurRad="152400" dist="38100" dir="8100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7" name="자유형: 도형 39">
            <a:extLst>
              <a:ext uri="{FF2B5EF4-FFF2-40B4-BE49-F238E27FC236}">
                <a16:creationId xmlns:a16="http://schemas.microsoft.com/office/drawing/2014/main" id="{DF4865CD-268A-480B-BC0D-8B99B78CCBF7}"/>
              </a:ext>
            </a:extLst>
          </p:cNvPr>
          <p:cNvSpPr/>
          <p:nvPr/>
        </p:nvSpPr>
        <p:spPr>
          <a:xfrm>
            <a:off x="5649040" y="3903545"/>
            <a:ext cx="1435567" cy="593696"/>
          </a:xfrm>
          <a:custGeom>
            <a:avLst/>
            <a:gdLst>
              <a:gd name="connsiteX0" fmla="*/ 0 w 1435567"/>
              <a:gd name="connsiteY0" fmla="*/ 0 h 593696"/>
              <a:gd name="connsiteX1" fmla="*/ 1435567 w 1435567"/>
              <a:gd name="connsiteY1" fmla="*/ 0 h 593696"/>
              <a:gd name="connsiteX2" fmla="*/ 1434613 w 1435567"/>
              <a:gd name="connsiteY2" fmla="*/ 9463 h 593696"/>
              <a:gd name="connsiteX3" fmla="*/ 717783 w 1435567"/>
              <a:gd name="connsiteY3" fmla="*/ 593696 h 593696"/>
              <a:gd name="connsiteX4" fmla="*/ 954 w 1435567"/>
              <a:gd name="connsiteY4" fmla="*/ 9463 h 593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567" h="593696">
                <a:moveTo>
                  <a:pt x="0" y="0"/>
                </a:moveTo>
                <a:lnTo>
                  <a:pt x="1435567" y="0"/>
                </a:lnTo>
                <a:lnTo>
                  <a:pt x="1434613" y="9463"/>
                </a:lnTo>
                <a:cubicBezTo>
                  <a:pt x="1366385" y="342884"/>
                  <a:pt x="1071374" y="593696"/>
                  <a:pt x="717783" y="593696"/>
                </a:cubicBezTo>
                <a:cubicBezTo>
                  <a:pt x="364192" y="593696"/>
                  <a:pt x="69181" y="342884"/>
                  <a:pt x="954" y="9463"/>
                </a:cubicBezTo>
                <a:close/>
              </a:path>
            </a:pathLst>
          </a:custGeom>
          <a:solidFill>
            <a:srgbClr val="54A0F4"/>
          </a:solidFill>
          <a:ln>
            <a:solidFill>
              <a:srgbClr val="54A0F4"/>
            </a:solidFill>
          </a:ln>
          <a:effectLst>
            <a:outerShdw blurRad="152400" dist="38100" dir="8100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8" name="자유형: 도형 40">
            <a:extLst>
              <a:ext uri="{FF2B5EF4-FFF2-40B4-BE49-F238E27FC236}">
                <a16:creationId xmlns:a16="http://schemas.microsoft.com/office/drawing/2014/main" id="{F982B747-DB6B-45E4-A936-55DB5FB15A16}"/>
              </a:ext>
            </a:extLst>
          </p:cNvPr>
          <p:cNvSpPr/>
          <p:nvPr/>
        </p:nvSpPr>
        <p:spPr>
          <a:xfrm>
            <a:off x="7509935" y="3903545"/>
            <a:ext cx="1435567" cy="593696"/>
          </a:xfrm>
          <a:custGeom>
            <a:avLst/>
            <a:gdLst>
              <a:gd name="connsiteX0" fmla="*/ 0 w 1435567"/>
              <a:gd name="connsiteY0" fmla="*/ 0 h 593696"/>
              <a:gd name="connsiteX1" fmla="*/ 1435567 w 1435567"/>
              <a:gd name="connsiteY1" fmla="*/ 0 h 593696"/>
              <a:gd name="connsiteX2" fmla="*/ 1434613 w 1435567"/>
              <a:gd name="connsiteY2" fmla="*/ 9463 h 593696"/>
              <a:gd name="connsiteX3" fmla="*/ 717783 w 1435567"/>
              <a:gd name="connsiteY3" fmla="*/ 593696 h 593696"/>
              <a:gd name="connsiteX4" fmla="*/ 954 w 1435567"/>
              <a:gd name="connsiteY4" fmla="*/ 9463 h 593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5567" h="593696">
                <a:moveTo>
                  <a:pt x="0" y="0"/>
                </a:moveTo>
                <a:lnTo>
                  <a:pt x="1435567" y="0"/>
                </a:lnTo>
                <a:lnTo>
                  <a:pt x="1434613" y="9463"/>
                </a:lnTo>
                <a:cubicBezTo>
                  <a:pt x="1366385" y="342884"/>
                  <a:pt x="1071374" y="593696"/>
                  <a:pt x="717783" y="593696"/>
                </a:cubicBezTo>
                <a:cubicBezTo>
                  <a:pt x="364192" y="593696"/>
                  <a:pt x="69181" y="342884"/>
                  <a:pt x="954" y="946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54A0F4"/>
            </a:solidFill>
          </a:ln>
          <a:effectLst>
            <a:outerShdw blurRad="152400" dist="38100" dir="8100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5182465" y="4696479"/>
            <a:ext cx="236773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Transfer learning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3212714" y="2193230"/>
            <a:ext cx="236773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Data Augmentation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6629752" y="2214109"/>
            <a:ext cx="236773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mtClean="0">
                <a:solidFill>
                  <a:srgbClr val="78808D"/>
                </a:solidFill>
              </a:rPr>
              <a:t>Ensemble </a:t>
            </a:r>
            <a:r>
              <a:rPr lang="en-US" altLang="ko-KR" sz="1400" b="1" smtClean="0">
                <a:solidFill>
                  <a:srgbClr val="78808D"/>
                </a:solidFill>
              </a:rPr>
              <a:t>Model</a:t>
            </a:r>
            <a:endParaRPr lang="ko-KR" altLang="en-US" sz="900" dirty="0">
              <a:solidFill>
                <a:srgbClr val="78808D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1330087" y="4696481"/>
            <a:ext cx="2626954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>
                <a:solidFill>
                  <a:srgbClr val="78808D"/>
                </a:solidFill>
              </a:rPr>
              <a:t>Data </a:t>
            </a:r>
            <a:r>
              <a:rPr lang="en-US" altLang="ko-KR" sz="1400" b="1" smtClean="0">
                <a:solidFill>
                  <a:srgbClr val="78808D"/>
                </a:solidFill>
              </a:rPr>
              <a:t>Collection</a:t>
            </a:r>
            <a:endParaRPr lang="ko-KR" altLang="en-US" sz="900">
              <a:solidFill>
                <a:srgbClr val="78808D"/>
              </a:solidFill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1959246" y="5067455"/>
            <a:ext cx="2626954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smtClean="0">
                <a:solidFill>
                  <a:srgbClr val="78808D"/>
                </a:solidFill>
              </a:rPr>
              <a:t>모델 학습을 위한 이미지 크롤링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1860634" y="5208397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1959246" y="5391344"/>
            <a:ext cx="28620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smtClean="0">
                <a:solidFill>
                  <a:srgbClr val="78808D"/>
                </a:solidFill>
              </a:rPr>
              <a:t>웹을 통한 이미지 자동 수집 모델 구현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21" name="타원 120"/>
          <p:cNvSpPr/>
          <p:nvPr/>
        </p:nvSpPr>
        <p:spPr>
          <a:xfrm>
            <a:off x="1860634" y="5532286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3463234" y="2528755"/>
            <a:ext cx="29863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smtClean="0">
                <a:solidFill>
                  <a:srgbClr val="78808D"/>
                </a:solidFill>
              </a:rPr>
              <a:t>성능 향상을 위한 이미지 증강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23" name="타원 122"/>
          <p:cNvSpPr/>
          <p:nvPr/>
        </p:nvSpPr>
        <p:spPr>
          <a:xfrm>
            <a:off x="3364622" y="2669697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5638237" y="5067455"/>
            <a:ext cx="26269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smtClean="0">
                <a:solidFill>
                  <a:srgbClr val="78808D"/>
                </a:solidFill>
              </a:rPr>
              <a:t>이미지 분류 </a:t>
            </a:r>
            <a:r>
              <a:rPr lang="en-US" altLang="ko-KR" sz="1200" smtClean="0">
                <a:solidFill>
                  <a:srgbClr val="78808D"/>
                </a:solidFill>
              </a:rPr>
              <a:t>Pretrained Model </a:t>
            </a:r>
            <a:r>
              <a:rPr lang="ko-KR" altLang="en-US" sz="1200" smtClean="0">
                <a:solidFill>
                  <a:srgbClr val="78808D"/>
                </a:solidFill>
              </a:rPr>
              <a:t>활용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27" name="타원 126"/>
          <p:cNvSpPr/>
          <p:nvPr/>
        </p:nvSpPr>
        <p:spPr>
          <a:xfrm>
            <a:off x="5539625" y="5208397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5638237" y="5391344"/>
            <a:ext cx="2862085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Fine Tuning</a:t>
            </a:r>
            <a:r>
              <a:rPr lang="ko-KR" altLang="en-US" sz="1200" smtClean="0">
                <a:solidFill>
                  <a:srgbClr val="78808D"/>
                </a:solidFill>
              </a:rPr>
              <a:t>을 통한 모델 학습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29" name="타원 128"/>
          <p:cNvSpPr/>
          <p:nvPr/>
        </p:nvSpPr>
        <p:spPr>
          <a:xfrm>
            <a:off x="5539625" y="5532286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EE1585F8-99C6-4A46-B1E6-366B768306CA}"/>
              </a:ext>
            </a:extLst>
          </p:cNvPr>
          <p:cNvSpPr/>
          <p:nvPr/>
        </p:nvSpPr>
        <p:spPr>
          <a:xfrm>
            <a:off x="7063131" y="2506409"/>
            <a:ext cx="32092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mtClean="0">
                <a:solidFill>
                  <a:srgbClr val="78808D"/>
                </a:solidFill>
              </a:rPr>
              <a:t>Weighted</a:t>
            </a:r>
            <a:r>
              <a:rPr lang="en-US" altLang="ko-KR" sz="1200" smtClean="0">
                <a:solidFill>
                  <a:srgbClr val="78808D"/>
                </a:solidFill>
              </a:rPr>
              <a:t> Voting</a:t>
            </a:r>
            <a:r>
              <a:rPr lang="ko-KR" altLang="en-US" sz="1200" smtClean="0">
                <a:solidFill>
                  <a:srgbClr val="78808D"/>
                </a:solidFill>
              </a:rPr>
              <a:t>를 </a:t>
            </a:r>
            <a:r>
              <a:rPr lang="ko-KR" altLang="en-US" sz="1200" smtClean="0">
                <a:solidFill>
                  <a:srgbClr val="78808D"/>
                </a:solidFill>
              </a:rPr>
              <a:t>활용한 최종 모델 구현</a:t>
            </a:r>
            <a:endParaRPr lang="en-US" altLang="ko-KR" sz="1200" smtClean="0">
              <a:solidFill>
                <a:srgbClr val="78808D"/>
              </a:solidFill>
            </a:endParaRPr>
          </a:p>
        </p:txBody>
      </p:sp>
      <p:sp>
        <p:nvSpPr>
          <p:cNvPr id="131" name="타원 130"/>
          <p:cNvSpPr/>
          <p:nvPr/>
        </p:nvSpPr>
        <p:spPr>
          <a:xfrm>
            <a:off x="6964520" y="2662620"/>
            <a:ext cx="98612" cy="98612"/>
          </a:xfrm>
          <a:prstGeom prst="ellipse">
            <a:avLst/>
          </a:prstGeom>
          <a:solidFill>
            <a:srgbClr val="C7C4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https://cdn-icons-png.flaticon.com/512/809/809497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2842" y="3332103"/>
            <a:ext cx="415925" cy="41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-icons.flaticon.com/png/512/1445/premium/1445371.png?token=exp=1657595116~hmac=e6e32790ea94f87b9f068b305035ecf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874" y="3311673"/>
            <a:ext cx="394834" cy="394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cdn-icons.flaticon.com/png/512/2512/premium/2512940.png?token=exp=1657595176~hmac=debc06ebe774cf2bcc019321c1b94f9b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666" y="3304954"/>
            <a:ext cx="408810" cy="40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cdn-icons-png.flaticon.com/512/1794/179450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499" y="3265619"/>
            <a:ext cx="452438" cy="45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11B87A90-85BE-8214-DA4F-571E17887BF9}"/>
              </a:ext>
            </a:extLst>
          </p:cNvPr>
          <p:cNvSpPr txBox="1"/>
          <p:nvPr/>
        </p:nvSpPr>
        <p:spPr>
          <a:xfrm>
            <a:off x="1255060" y="3064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Project summary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48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240144" y="973280"/>
            <a:ext cx="11711709" cy="5656119"/>
          </a:xfrm>
          <a:prstGeom prst="roundRect">
            <a:avLst>
              <a:gd name="adj" fmla="val 27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453680" y="1048182"/>
            <a:ext cx="2021840" cy="425651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ea typeface="Tmon몬소리 Black" panose="02000A03000000000000"/>
              </a:rPr>
              <a:t>Git Hub Tool</a:t>
            </a:r>
            <a:endParaRPr lang="ko-KR" altLang="en-US">
              <a:ea typeface="Tmon몬소리 Black" panose="02000A03000000000000"/>
            </a:endParaRPr>
          </a:p>
        </p:txBody>
      </p:sp>
      <p:pic>
        <p:nvPicPr>
          <p:cNvPr id="4098" name="Picture 2" descr="post-thumbnai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08" y="1756656"/>
            <a:ext cx="6322837" cy="359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깃허브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354" y="1756656"/>
            <a:ext cx="1293418" cy="646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7345" y="1604831"/>
            <a:ext cx="4671935" cy="186674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4332" y="1604831"/>
            <a:ext cx="4653928" cy="324639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-1218067" y="5630328"/>
            <a:ext cx="3343494" cy="999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설명에 대한 그림을 더 추가</a:t>
            </a:r>
            <a:r>
              <a:rPr lang="en-US" altLang="ko-KR" smtClean="0"/>
              <a:t>?</a:t>
            </a:r>
          </a:p>
          <a:p>
            <a:pPr algn="ctr"/>
            <a:r>
              <a:rPr lang="en-US" altLang="ko-KR" smtClean="0"/>
              <a:t>(</a:t>
            </a:r>
            <a:r>
              <a:rPr lang="ko-KR" altLang="en-US" smtClean="0"/>
              <a:t>문현우 박사님</a:t>
            </a:r>
            <a:r>
              <a:rPr lang="en-US" altLang="ko-KR" smtClean="0"/>
              <a:t>)</a:t>
            </a:r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B87A90-85BE-8214-DA4F-571E17887BF9}"/>
              </a:ext>
            </a:extLst>
          </p:cNvPr>
          <p:cNvSpPr txBox="1"/>
          <p:nvPr/>
        </p:nvSpPr>
        <p:spPr>
          <a:xfrm>
            <a:off x="1255060" y="3064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Pre - ??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42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1B87A90-85BE-8214-DA4F-571E17887BF9}"/>
              </a:ext>
            </a:extLst>
          </p:cNvPr>
          <p:cNvSpPr txBox="1"/>
          <p:nvPr/>
        </p:nvSpPr>
        <p:spPr>
          <a:xfrm>
            <a:off x="1255060" y="3064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Data </a:t>
            </a:r>
            <a:r>
              <a:rPr lang="en-US" altLang="ko-KR" sz="2400" i="1" kern="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/>
              </a:rPr>
              <a:t>Collection</a:t>
            </a:r>
            <a:r>
              <a:rPr lang="en-US" altLang="ko-KR" sz="2400" i="1" kern="0" dirty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사각형: 둥근 모서리 5">
            <a:extLst>
              <a:ext uri="{FF2B5EF4-FFF2-40B4-BE49-F238E27FC236}">
                <a16:creationId xmlns:a16="http://schemas.microsoft.com/office/drawing/2014/main" id="{87D75BC4-68BB-CDCD-2BDB-97E22417B87C}"/>
              </a:ext>
            </a:extLst>
          </p:cNvPr>
          <p:cNvSpPr/>
          <p:nvPr/>
        </p:nvSpPr>
        <p:spPr>
          <a:xfrm>
            <a:off x="323038" y="1058664"/>
            <a:ext cx="2677338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Static &amp; Dynamic Web</a:t>
            </a:r>
          </a:p>
        </p:txBody>
      </p:sp>
      <p:sp>
        <p:nvSpPr>
          <p:cNvPr id="5" name="모서리가 둥근 직사각형 69">
            <a:extLst>
              <a:ext uri="{FF2B5EF4-FFF2-40B4-BE49-F238E27FC236}">
                <a16:creationId xmlns:a16="http://schemas.microsoft.com/office/drawing/2014/main" id="{895E9A50-91D5-BB1E-A7BF-75E68FF16A17}"/>
              </a:ext>
            </a:extLst>
          </p:cNvPr>
          <p:cNvSpPr/>
          <p:nvPr/>
        </p:nvSpPr>
        <p:spPr>
          <a:xfrm>
            <a:off x="409575" y="4306647"/>
            <a:ext cx="2734944" cy="22449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Static Information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Hardly changes</a:t>
            </a: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모서리가 둥근 직사각형 67">
            <a:extLst>
              <a:ext uri="{FF2B5EF4-FFF2-40B4-BE49-F238E27FC236}">
                <a16:creationId xmlns:a16="http://schemas.microsoft.com/office/drawing/2014/main" id="{C87147E3-652A-F239-0E78-7FDD0F55BC1B}"/>
              </a:ext>
            </a:extLst>
          </p:cNvPr>
          <p:cNvSpPr/>
          <p:nvPr/>
        </p:nvSpPr>
        <p:spPr>
          <a:xfrm>
            <a:off x="3144518" y="4314824"/>
            <a:ext cx="2722881" cy="22449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254000" dist="127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F0502020204030204"/>
                <a:ea typeface="맑은 고딕" panose="020B0503020000020004" pitchFamily="50" charset="-127"/>
              </a:rPr>
              <a:t>Dynamic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Information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Changes frequently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 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: related to events in network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1030" name="Picture 6" descr="Difference Between Static and Dynamic Website | Prime Kreation Himachal">
            <a:extLst>
              <a:ext uri="{FF2B5EF4-FFF2-40B4-BE49-F238E27FC236}">
                <a16:creationId xmlns:a16="http://schemas.microsoft.com/office/drawing/2014/main" id="{8E9FAEF4-B155-CF3A-9B77-A4AEEBA60B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" b="2648"/>
          <a:stretch/>
        </p:blipFill>
        <p:spPr bwMode="auto">
          <a:xfrm>
            <a:off x="413273" y="1590041"/>
            <a:ext cx="5454126" cy="272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5">
            <a:extLst>
              <a:ext uri="{FF2B5EF4-FFF2-40B4-BE49-F238E27FC236}">
                <a16:creationId xmlns:a16="http://schemas.microsoft.com/office/drawing/2014/main" id="{09AC1967-B5D3-65B2-CEBE-10E390289DF7}"/>
              </a:ext>
            </a:extLst>
          </p:cNvPr>
          <p:cNvSpPr/>
          <p:nvPr/>
        </p:nvSpPr>
        <p:spPr>
          <a:xfrm>
            <a:off x="6335218" y="1058664"/>
            <a:ext cx="2677338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Dynamic Web Scraping</a:t>
            </a:r>
          </a:p>
        </p:txBody>
      </p:sp>
      <p:pic>
        <p:nvPicPr>
          <p:cNvPr id="14" name="그래픽 13">
            <a:extLst>
              <a:ext uri="{FF2B5EF4-FFF2-40B4-BE49-F238E27FC236}">
                <a16:creationId xmlns:a16="http://schemas.microsoft.com/office/drawing/2014/main" id="{086CBE1A-BF46-3B2E-743D-89F666DF6DB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00490" y="1662420"/>
            <a:ext cx="633519" cy="633519"/>
          </a:xfrm>
          <a:prstGeom prst="rect">
            <a:avLst/>
          </a:prstGeom>
        </p:spPr>
      </p:pic>
      <p:pic>
        <p:nvPicPr>
          <p:cNvPr id="18" name="그래픽 17">
            <a:extLst>
              <a:ext uri="{FF2B5EF4-FFF2-40B4-BE49-F238E27FC236}">
                <a16:creationId xmlns:a16="http://schemas.microsoft.com/office/drawing/2014/main" id="{F6F3A669-D595-CAA1-2C9D-86510FFB865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80829" y="2513540"/>
            <a:ext cx="653180" cy="633519"/>
          </a:xfrm>
          <a:prstGeom prst="rect">
            <a:avLst/>
          </a:prstGeom>
        </p:spPr>
      </p:pic>
      <p:pic>
        <p:nvPicPr>
          <p:cNvPr id="22" name="그래픽 21">
            <a:extLst>
              <a:ext uri="{FF2B5EF4-FFF2-40B4-BE49-F238E27FC236}">
                <a16:creationId xmlns:a16="http://schemas.microsoft.com/office/drawing/2014/main" id="{2103F0A2-BFFD-CC50-8652-9623129BC9F9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rcRect l="22090" t="19580" r="19922" b="19651"/>
          <a:stretch/>
        </p:blipFill>
        <p:spPr>
          <a:xfrm>
            <a:off x="7571679" y="2519770"/>
            <a:ext cx="604524" cy="633519"/>
          </a:xfrm>
          <a:prstGeom prst="rect">
            <a:avLst/>
          </a:prstGeom>
        </p:spPr>
      </p:pic>
      <p:pic>
        <p:nvPicPr>
          <p:cNvPr id="24" name="그래픽 23">
            <a:extLst>
              <a:ext uri="{FF2B5EF4-FFF2-40B4-BE49-F238E27FC236}">
                <a16:creationId xmlns:a16="http://schemas.microsoft.com/office/drawing/2014/main" id="{B44914AD-C131-A5D9-934E-1C372C6E54B3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514614" y="1662420"/>
            <a:ext cx="621876" cy="63351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018E0F6-BFCB-7B54-08FC-AD97C274243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27599" y="1934400"/>
            <a:ext cx="3296477" cy="916931"/>
          </a:xfrm>
          <a:prstGeom prst="rect">
            <a:avLst/>
          </a:prstGeom>
        </p:spPr>
      </p:pic>
      <p:pic>
        <p:nvPicPr>
          <p:cNvPr id="37" name="스크롤">
            <a:hlinkClick r:id="" action="ppaction://media"/>
            <a:extLst>
              <a:ext uri="{FF2B5EF4-FFF2-40B4-BE49-F238E27FC236}">
                <a16:creationId xmlns:a16="http://schemas.microsoft.com/office/drawing/2014/main" id="{C6671F5F-262C-B1CB-8B1E-8CA43A0677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392846" y="3710940"/>
            <a:ext cx="5454127" cy="27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478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4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원호 192">
            <a:extLst>
              <a:ext uri="{FF2B5EF4-FFF2-40B4-BE49-F238E27FC236}">
                <a16:creationId xmlns:a16="http://schemas.microsoft.com/office/drawing/2014/main" id="{27DBAE6B-CEBC-B606-BA12-C4A01627454F}"/>
              </a:ext>
            </a:extLst>
          </p:cNvPr>
          <p:cNvSpPr/>
          <p:nvPr/>
        </p:nvSpPr>
        <p:spPr>
          <a:xfrm flipH="1">
            <a:off x="11277600" y="2959564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4" name="원호 193">
            <a:extLst>
              <a:ext uri="{FF2B5EF4-FFF2-40B4-BE49-F238E27FC236}">
                <a16:creationId xmlns:a16="http://schemas.microsoft.com/office/drawing/2014/main" id="{E55F3060-6F02-EC5B-191A-FF9ECFC34BA8}"/>
              </a:ext>
            </a:extLst>
          </p:cNvPr>
          <p:cNvSpPr/>
          <p:nvPr/>
        </p:nvSpPr>
        <p:spPr>
          <a:xfrm flipH="1" flipV="1">
            <a:off x="11289311" y="3854651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07" name="원호 206">
            <a:extLst>
              <a:ext uri="{FF2B5EF4-FFF2-40B4-BE49-F238E27FC236}">
                <a16:creationId xmlns:a16="http://schemas.microsoft.com/office/drawing/2014/main" id="{2CA869A9-CE37-0B86-AB5D-B683C5B9E348}"/>
              </a:ext>
            </a:extLst>
          </p:cNvPr>
          <p:cNvSpPr/>
          <p:nvPr/>
        </p:nvSpPr>
        <p:spPr>
          <a:xfrm rot="16200000">
            <a:off x="7498781" y="3852663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2" name="원호 191">
            <a:extLst>
              <a:ext uri="{FF2B5EF4-FFF2-40B4-BE49-F238E27FC236}">
                <a16:creationId xmlns:a16="http://schemas.microsoft.com/office/drawing/2014/main" id="{F972D8D9-B840-852A-ED8D-08645AF4C6D0}"/>
              </a:ext>
            </a:extLst>
          </p:cNvPr>
          <p:cNvSpPr/>
          <p:nvPr/>
        </p:nvSpPr>
        <p:spPr>
          <a:xfrm>
            <a:off x="7487659" y="2959564"/>
            <a:ext cx="432000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Data Augmentation &amp; Train-Test Split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5B90B63-E4D0-08C1-C816-B4B8ED029979}"/>
              </a:ext>
            </a:extLst>
          </p:cNvPr>
          <p:cNvSpPr/>
          <p:nvPr/>
        </p:nvSpPr>
        <p:spPr>
          <a:xfrm>
            <a:off x="481954" y="1499454"/>
            <a:ext cx="2159999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44546A"/>
                </a:solidFill>
              </a:rPr>
              <a:t>Original Picture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57E3E02B-F421-FECA-119F-D64FD3706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11" y="5103954"/>
            <a:ext cx="1440000" cy="144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AE435AA-25CB-4C1F-8D5A-7D4350BAA98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54" y="1913478"/>
            <a:ext cx="2160000" cy="2880787"/>
          </a:xfrm>
          <a:prstGeom prst="rect">
            <a:avLst/>
          </a:prstGeom>
        </p:spPr>
      </p:pic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5A4C1734-3534-33A8-7794-51F5661E5649}"/>
              </a:ext>
            </a:extLst>
          </p:cNvPr>
          <p:cNvGrpSpPr/>
          <p:nvPr/>
        </p:nvGrpSpPr>
        <p:grpSpPr>
          <a:xfrm>
            <a:off x="3493211" y="1430474"/>
            <a:ext cx="3001904" cy="3418339"/>
            <a:chOff x="3372001" y="1440000"/>
            <a:chExt cx="3008244" cy="3425558"/>
          </a:xfrm>
        </p:grpSpPr>
        <p:pic>
          <p:nvPicPr>
            <p:cNvPr id="97" name="그림 96">
              <a:extLst>
                <a:ext uri="{FF2B5EF4-FFF2-40B4-BE49-F238E27FC236}">
                  <a16:creationId xmlns:a16="http://schemas.microsoft.com/office/drawing/2014/main" id="{A2D042CA-7D74-75C4-CA8D-54C3F320E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00000">
              <a:off x="3797898" y="1704538"/>
              <a:ext cx="2160000" cy="2880787"/>
            </a:xfrm>
            <a:prstGeom prst="rect">
              <a:avLst/>
            </a:prstGeom>
          </p:spPr>
        </p:pic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8B18F8AE-0E44-A0F2-0821-8D077736B0CE}"/>
                </a:ext>
              </a:extLst>
            </p:cNvPr>
            <p:cNvSpPr/>
            <p:nvPr/>
          </p:nvSpPr>
          <p:spPr>
            <a:xfrm>
              <a:off x="4036944" y="2315117"/>
              <a:ext cx="1676400" cy="1676400"/>
            </a:xfrm>
            <a:prstGeom prst="rect">
              <a:avLst/>
            </a:prstGeom>
            <a:noFill/>
            <a:ln w="158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DD8E0DF2-BA55-1799-8E62-3B1A3DDAFE88}"/>
                </a:ext>
              </a:extLst>
            </p:cNvPr>
            <p:cNvSpPr/>
            <p:nvPr/>
          </p:nvSpPr>
          <p:spPr>
            <a:xfrm>
              <a:off x="3372001" y="1440000"/>
              <a:ext cx="3008244" cy="3425558"/>
            </a:xfrm>
            <a:prstGeom prst="rect">
              <a:avLst/>
            </a:prstGeom>
            <a:noFill/>
            <a:ln w="15875">
              <a:solidFill>
                <a:srgbClr val="54A0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31EE5043-58B2-C6A9-C792-4E5E1B4E3EFE}"/>
                </a:ext>
              </a:extLst>
            </p:cNvPr>
            <p:cNvCxnSpPr>
              <a:cxnSpLocks/>
              <a:stCxn id="111" idx="2"/>
              <a:endCxn id="111" idx="0"/>
            </p:cNvCxnSpPr>
            <p:nvPr/>
          </p:nvCxnSpPr>
          <p:spPr>
            <a:xfrm flipV="1">
              <a:off x="4876123" y="1440000"/>
              <a:ext cx="0" cy="3425558"/>
            </a:xfrm>
            <a:prstGeom prst="line">
              <a:avLst/>
            </a:prstGeom>
            <a:ln w="6350">
              <a:solidFill>
                <a:srgbClr val="54A0F4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연결선 114">
              <a:extLst>
                <a:ext uri="{FF2B5EF4-FFF2-40B4-BE49-F238E27FC236}">
                  <a16:creationId xmlns:a16="http://schemas.microsoft.com/office/drawing/2014/main" id="{F826647E-470F-E6ED-7711-144FFF883E7F}"/>
                </a:ext>
              </a:extLst>
            </p:cNvPr>
            <p:cNvCxnSpPr>
              <a:cxnSpLocks/>
              <a:stCxn id="111" idx="1"/>
              <a:endCxn id="111" idx="3"/>
            </p:cNvCxnSpPr>
            <p:nvPr/>
          </p:nvCxnSpPr>
          <p:spPr>
            <a:xfrm>
              <a:off x="3372001" y="3152779"/>
              <a:ext cx="3008244" cy="0"/>
            </a:xfrm>
            <a:prstGeom prst="line">
              <a:avLst/>
            </a:prstGeom>
            <a:ln w="6350">
              <a:solidFill>
                <a:srgbClr val="54A0F4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FB93A918-00B6-DB83-6CD1-80CC9952F10C}"/>
                </a:ext>
              </a:extLst>
            </p:cNvPr>
            <p:cNvCxnSpPr>
              <a:cxnSpLocks/>
              <a:stCxn id="98" idx="2"/>
              <a:endCxn id="98" idx="0"/>
            </p:cNvCxnSpPr>
            <p:nvPr/>
          </p:nvCxnSpPr>
          <p:spPr>
            <a:xfrm flipV="1">
              <a:off x="4875144" y="2315117"/>
              <a:ext cx="0" cy="1676400"/>
            </a:xfrm>
            <a:prstGeom prst="line">
              <a:avLst/>
            </a:prstGeom>
            <a:ln w="6350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6BB289DA-2CAA-7B76-F8CD-4207701AC3DA}"/>
                </a:ext>
              </a:extLst>
            </p:cNvPr>
            <p:cNvCxnSpPr>
              <a:cxnSpLocks/>
              <a:stCxn id="98" idx="1"/>
              <a:endCxn id="98" idx="3"/>
            </p:cNvCxnSpPr>
            <p:nvPr/>
          </p:nvCxnSpPr>
          <p:spPr>
            <a:xfrm>
              <a:off x="4036944" y="3153317"/>
              <a:ext cx="1676400" cy="0"/>
            </a:xfrm>
            <a:prstGeom prst="line">
              <a:avLst/>
            </a:prstGeom>
            <a:ln w="6350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4" name="그림 123">
            <a:extLst>
              <a:ext uri="{FF2B5EF4-FFF2-40B4-BE49-F238E27FC236}">
                <a16:creationId xmlns:a16="http://schemas.microsoft.com/office/drawing/2014/main" id="{655DEDDC-DE16-B3E0-F3EF-46C8E79A1D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211" y="5103954"/>
            <a:ext cx="1440000" cy="1440000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F0326901-33B4-07D5-8D9D-7789E6D449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211" y="5103954"/>
            <a:ext cx="1440000" cy="1440000"/>
          </a:xfrm>
          <a:prstGeom prst="rect">
            <a:avLst/>
          </a:prstGeom>
        </p:spPr>
      </p:pic>
      <p:pic>
        <p:nvPicPr>
          <p:cNvPr id="134" name="그림 133">
            <a:extLst>
              <a:ext uri="{FF2B5EF4-FFF2-40B4-BE49-F238E27FC236}">
                <a16:creationId xmlns:a16="http://schemas.microsoft.com/office/drawing/2014/main" id="{2A818B80-E46B-2A68-E9C0-57596C7DDF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11" y="5103954"/>
            <a:ext cx="1440000" cy="1440000"/>
          </a:xfrm>
          <a:prstGeom prst="rect">
            <a:avLst/>
          </a:prstGeom>
        </p:spPr>
      </p:pic>
      <p:sp>
        <p:nvSpPr>
          <p:cNvPr id="136" name="TextBox 135">
            <a:extLst>
              <a:ext uri="{FF2B5EF4-FFF2-40B4-BE49-F238E27FC236}">
                <a16:creationId xmlns:a16="http://schemas.microsoft.com/office/drawing/2014/main" id="{9AB37987-17B8-50FB-F9E7-50A3545A0D3B}"/>
              </a:ext>
            </a:extLst>
          </p:cNvPr>
          <p:cNvSpPr txBox="1"/>
          <p:nvPr/>
        </p:nvSpPr>
        <p:spPr>
          <a:xfrm>
            <a:off x="4345485" y="3975542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200 pixels</a:t>
            </a:r>
            <a:endParaRPr lang="ko-KR" altLang="en-US" sz="1400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E33E3D61-C187-BAB0-1DFE-37BF6FC1E7F3}"/>
              </a:ext>
            </a:extLst>
          </p:cNvPr>
          <p:cNvSpPr txBox="1"/>
          <p:nvPr/>
        </p:nvSpPr>
        <p:spPr>
          <a:xfrm rot="5400000">
            <a:off x="5292509" y="2977925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200 pixels</a:t>
            </a:r>
            <a:endParaRPr lang="ko-KR" altLang="en-US" sz="14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EA1A9521-B386-428F-E22D-24C29F6E1A7B}"/>
              </a:ext>
            </a:extLst>
          </p:cNvPr>
          <p:cNvSpPr txBox="1"/>
          <p:nvPr/>
        </p:nvSpPr>
        <p:spPr>
          <a:xfrm>
            <a:off x="914253" y="4794265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n pixels</a:t>
            </a:r>
            <a:endParaRPr lang="ko-KR" altLang="en-US" sz="14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13C168EA-E307-D90D-9BB7-1F3C22C8BC47}"/>
              </a:ext>
            </a:extLst>
          </p:cNvPr>
          <p:cNvSpPr txBox="1"/>
          <p:nvPr/>
        </p:nvSpPr>
        <p:spPr>
          <a:xfrm rot="5400000">
            <a:off x="2144421" y="3199983"/>
            <a:ext cx="1295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m pixels</a:t>
            </a:r>
            <a:endParaRPr lang="ko-KR" altLang="en-US" sz="1400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49EAEE20-BF2C-717E-3894-8E68389E8C32}"/>
              </a:ext>
            </a:extLst>
          </p:cNvPr>
          <p:cNvSpPr/>
          <p:nvPr/>
        </p:nvSpPr>
        <p:spPr>
          <a:xfrm>
            <a:off x="3835090" y="1871035"/>
            <a:ext cx="2387525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FF0000"/>
                </a:solidFill>
              </a:rPr>
              <a:t>Center Crop &amp; Resize</a:t>
            </a: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85317A7E-8BCD-BDE0-BD1C-8CEA3F4A6893}"/>
              </a:ext>
            </a:extLst>
          </p:cNvPr>
          <p:cNvSpPr/>
          <p:nvPr/>
        </p:nvSpPr>
        <p:spPr>
          <a:xfrm rot="17400000">
            <a:off x="3010414" y="2842586"/>
            <a:ext cx="1303293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44546A"/>
                </a:solidFill>
              </a:rPr>
              <a:t>Rotate</a:t>
            </a:r>
          </a:p>
        </p:txBody>
      </p:sp>
      <p:sp>
        <p:nvSpPr>
          <p:cNvPr id="141" name="사각형: 둥근 모서리 5">
            <a:extLst>
              <a:ext uri="{FF2B5EF4-FFF2-40B4-BE49-F238E27FC236}">
                <a16:creationId xmlns:a16="http://schemas.microsoft.com/office/drawing/2014/main" id="{6E7BDBE5-7CF7-229F-CAFA-778C4C365554}"/>
              </a:ext>
            </a:extLst>
          </p:cNvPr>
          <p:cNvSpPr/>
          <p:nvPr/>
        </p:nvSpPr>
        <p:spPr>
          <a:xfrm>
            <a:off x="323037" y="1058664"/>
            <a:ext cx="2267763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Data Augmentation</a:t>
            </a:r>
          </a:p>
        </p:txBody>
      </p:sp>
      <p:sp>
        <p:nvSpPr>
          <p:cNvPr id="142" name="사각형: 둥근 모서리 5">
            <a:extLst>
              <a:ext uri="{FF2B5EF4-FFF2-40B4-BE49-F238E27FC236}">
                <a16:creationId xmlns:a16="http://schemas.microsoft.com/office/drawing/2014/main" id="{680FE1D8-0C28-737C-B938-36313A686EBA}"/>
              </a:ext>
            </a:extLst>
          </p:cNvPr>
          <p:cNvSpPr/>
          <p:nvPr/>
        </p:nvSpPr>
        <p:spPr>
          <a:xfrm>
            <a:off x="7332525" y="1058664"/>
            <a:ext cx="2267763" cy="387605"/>
          </a:xfrm>
          <a:prstGeom prst="roundRect">
            <a:avLst>
              <a:gd name="adj" fmla="val 50000"/>
            </a:avLst>
          </a:prstGeom>
          <a:solidFill>
            <a:srgbClr val="54A0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Train-Test Split</a:t>
            </a:r>
          </a:p>
        </p:txBody>
      </p: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EB78A780-9BD7-CD49-C227-014239FE0F73}"/>
              </a:ext>
            </a:extLst>
          </p:cNvPr>
          <p:cNvGrpSpPr/>
          <p:nvPr/>
        </p:nvGrpSpPr>
        <p:grpSpPr>
          <a:xfrm>
            <a:off x="7560000" y="1610112"/>
            <a:ext cx="1194311" cy="1207296"/>
            <a:chOff x="7449626" y="1601548"/>
            <a:chExt cx="1194311" cy="1207296"/>
          </a:xfrm>
        </p:grpSpPr>
        <p:sp>
          <p:nvSpPr>
            <p:cNvPr id="147" name="원호 146">
              <a:extLst>
                <a:ext uri="{FF2B5EF4-FFF2-40B4-BE49-F238E27FC236}">
                  <a16:creationId xmlns:a16="http://schemas.microsoft.com/office/drawing/2014/main" id="{9C944D62-27FA-5AC6-9249-66EF5E4D4A94}"/>
                </a:ext>
              </a:extLst>
            </p:cNvPr>
            <p:cNvSpPr/>
            <p:nvPr/>
          </p:nvSpPr>
          <p:spPr>
            <a:xfrm>
              <a:off x="7449626" y="1614533"/>
              <a:ext cx="1194311" cy="1194311"/>
            </a:xfrm>
            <a:prstGeom prst="arc">
              <a:avLst>
                <a:gd name="adj1" fmla="val 7470511"/>
                <a:gd name="adj2" fmla="val 2947488"/>
              </a:avLst>
            </a:prstGeom>
            <a:ln w="50800" cap="rnd">
              <a:solidFill>
                <a:srgbClr val="54A0F4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Train data</a:t>
              </a:r>
            </a:p>
            <a:p>
              <a:pPr algn="ctr">
                <a:defRPr/>
              </a:pPr>
              <a:r>
                <a:rPr lang="en-US" altLang="ko-KR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60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%</a:t>
              </a:r>
              <a:endParaRPr lang="en-US" altLang="ko-KR" sz="5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48" name="원호 147">
              <a:extLst>
                <a:ext uri="{FF2B5EF4-FFF2-40B4-BE49-F238E27FC236}">
                  <a16:creationId xmlns:a16="http://schemas.microsoft.com/office/drawing/2014/main" id="{5415708D-EB17-3314-F01C-D5224782F494}"/>
                </a:ext>
              </a:extLst>
            </p:cNvPr>
            <p:cNvSpPr/>
            <p:nvPr/>
          </p:nvSpPr>
          <p:spPr>
            <a:xfrm>
              <a:off x="7449626" y="1614533"/>
              <a:ext cx="1194311" cy="1194311"/>
            </a:xfrm>
            <a:prstGeom prst="arc">
              <a:avLst>
                <a:gd name="adj1" fmla="val 7470511"/>
                <a:gd name="adj2" fmla="val 17557947"/>
              </a:avLst>
            </a:prstGeom>
            <a:ln w="50800" cap="rnd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ACB6DF5F-C1BB-090D-D4EF-A36002B54499}"/>
                </a:ext>
              </a:extLst>
            </p:cNvPr>
            <p:cNvGrpSpPr/>
            <p:nvPr/>
          </p:nvGrpSpPr>
          <p:grpSpPr>
            <a:xfrm>
              <a:off x="8219849" y="1601548"/>
              <a:ext cx="129571" cy="129572"/>
              <a:chOff x="8105775" y="1819275"/>
              <a:chExt cx="219075" cy="219075"/>
            </a:xfrm>
          </p:grpSpPr>
          <p:sp>
            <p:nvSpPr>
              <p:cNvPr id="150" name="타원 149">
                <a:extLst>
                  <a:ext uri="{FF2B5EF4-FFF2-40B4-BE49-F238E27FC236}">
                    <a16:creationId xmlns:a16="http://schemas.microsoft.com/office/drawing/2014/main" id="{EEA1A728-A874-9E0A-B744-F75D4B05C82D}"/>
                  </a:ext>
                </a:extLst>
              </p:cNvPr>
              <p:cNvSpPr/>
              <p:nvPr/>
            </p:nvSpPr>
            <p:spPr>
              <a:xfrm>
                <a:off x="8105775" y="1819275"/>
                <a:ext cx="219075" cy="219075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54A0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1" name="타원 150">
                <a:extLst>
                  <a:ext uri="{FF2B5EF4-FFF2-40B4-BE49-F238E27FC236}">
                    <a16:creationId xmlns:a16="http://schemas.microsoft.com/office/drawing/2014/main" id="{8AFD62D6-85DA-D5C7-5D29-242D85B77F20}"/>
                  </a:ext>
                </a:extLst>
              </p:cNvPr>
              <p:cNvSpPr/>
              <p:nvPr/>
            </p:nvSpPr>
            <p:spPr>
              <a:xfrm>
                <a:off x="8161312" y="1874812"/>
                <a:ext cx="108000" cy="108000"/>
              </a:xfrm>
              <a:prstGeom prst="ellipse">
                <a:avLst/>
              </a:prstGeom>
              <a:solidFill>
                <a:srgbClr val="54A0F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D04D2F69-DC93-2AE8-F8F9-0E7EA107346C}"/>
              </a:ext>
            </a:extLst>
          </p:cNvPr>
          <p:cNvGrpSpPr/>
          <p:nvPr/>
        </p:nvGrpSpPr>
        <p:grpSpPr>
          <a:xfrm>
            <a:off x="9019052" y="1610112"/>
            <a:ext cx="1259096" cy="1194311"/>
            <a:chOff x="8840357" y="1614534"/>
            <a:chExt cx="1259096" cy="1194311"/>
          </a:xfrm>
        </p:grpSpPr>
        <p:sp>
          <p:nvSpPr>
            <p:cNvPr id="154" name="원호 153">
              <a:extLst>
                <a:ext uri="{FF2B5EF4-FFF2-40B4-BE49-F238E27FC236}">
                  <a16:creationId xmlns:a16="http://schemas.microsoft.com/office/drawing/2014/main" id="{717F07D6-1544-4E1A-1078-D15BC336BD91}"/>
                </a:ext>
              </a:extLst>
            </p:cNvPr>
            <p:cNvSpPr/>
            <p:nvPr/>
          </p:nvSpPr>
          <p:spPr>
            <a:xfrm>
              <a:off x="8840357" y="1614534"/>
              <a:ext cx="1194311" cy="1194311"/>
            </a:xfrm>
            <a:prstGeom prst="arc">
              <a:avLst>
                <a:gd name="adj1" fmla="val 7470511"/>
                <a:gd name="adj2" fmla="val 2947488"/>
              </a:avLst>
            </a:prstGeom>
            <a:ln w="50800" cap="rnd">
              <a:solidFill>
                <a:srgbClr val="54A0F4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Validation data</a:t>
              </a:r>
            </a:p>
            <a:p>
              <a:pPr algn="ctr">
                <a:defRPr/>
              </a:pPr>
              <a:r>
                <a:rPr lang="en-US" altLang="ko-KR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20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%</a:t>
              </a:r>
              <a:endParaRPr lang="en-US" altLang="ko-KR" sz="5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55" name="원호 154">
              <a:extLst>
                <a:ext uri="{FF2B5EF4-FFF2-40B4-BE49-F238E27FC236}">
                  <a16:creationId xmlns:a16="http://schemas.microsoft.com/office/drawing/2014/main" id="{03D44116-C6C1-4ABB-BB50-1903DD7AF521}"/>
                </a:ext>
              </a:extLst>
            </p:cNvPr>
            <p:cNvSpPr/>
            <p:nvPr/>
          </p:nvSpPr>
          <p:spPr>
            <a:xfrm>
              <a:off x="8840357" y="1614534"/>
              <a:ext cx="1194311" cy="1194311"/>
            </a:xfrm>
            <a:prstGeom prst="arc">
              <a:avLst>
                <a:gd name="adj1" fmla="val 17613232"/>
                <a:gd name="adj2" fmla="val 21122300"/>
              </a:avLst>
            </a:prstGeom>
            <a:ln w="50800" cap="rnd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63" name="그룹 162">
              <a:extLst>
                <a:ext uri="{FF2B5EF4-FFF2-40B4-BE49-F238E27FC236}">
                  <a16:creationId xmlns:a16="http://schemas.microsoft.com/office/drawing/2014/main" id="{D5D3CD27-773E-8C66-B926-F631E56018E3}"/>
                </a:ext>
              </a:extLst>
            </p:cNvPr>
            <p:cNvGrpSpPr/>
            <p:nvPr/>
          </p:nvGrpSpPr>
          <p:grpSpPr>
            <a:xfrm>
              <a:off x="9969882" y="2070018"/>
              <a:ext cx="129571" cy="129572"/>
              <a:chOff x="8105775" y="1819275"/>
              <a:chExt cx="219075" cy="219075"/>
            </a:xfrm>
          </p:grpSpPr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id="{72D75458-5421-153A-F883-E60991CB0B2C}"/>
                  </a:ext>
                </a:extLst>
              </p:cNvPr>
              <p:cNvSpPr/>
              <p:nvPr/>
            </p:nvSpPr>
            <p:spPr>
              <a:xfrm>
                <a:off x="8105775" y="1819275"/>
                <a:ext cx="219075" cy="219075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54A0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id="{9CD44E2C-A08F-3A67-DDD2-DFF0CA4446B2}"/>
                  </a:ext>
                </a:extLst>
              </p:cNvPr>
              <p:cNvSpPr/>
              <p:nvPr/>
            </p:nvSpPr>
            <p:spPr>
              <a:xfrm>
                <a:off x="8161312" y="1874812"/>
                <a:ext cx="108000" cy="108000"/>
              </a:xfrm>
              <a:prstGeom prst="ellipse">
                <a:avLst/>
              </a:prstGeom>
              <a:solidFill>
                <a:srgbClr val="54A0F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0B5FB3E6-6EC5-B47B-2A67-7D40D6B82691}"/>
              </a:ext>
            </a:extLst>
          </p:cNvPr>
          <p:cNvGrpSpPr/>
          <p:nvPr/>
        </p:nvGrpSpPr>
        <p:grpSpPr>
          <a:xfrm>
            <a:off x="10476000" y="1614875"/>
            <a:ext cx="1194311" cy="1194311"/>
            <a:chOff x="10403200" y="1569586"/>
            <a:chExt cx="1194311" cy="1194311"/>
          </a:xfrm>
        </p:grpSpPr>
        <p:sp>
          <p:nvSpPr>
            <p:cNvPr id="166" name="원호 165">
              <a:extLst>
                <a:ext uri="{FF2B5EF4-FFF2-40B4-BE49-F238E27FC236}">
                  <a16:creationId xmlns:a16="http://schemas.microsoft.com/office/drawing/2014/main" id="{BFF86295-3D07-5E04-8B1A-F8ED36903310}"/>
                </a:ext>
              </a:extLst>
            </p:cNvPr>
            <p:cNvSpPr/>
            <p:nvPr/>
          </p:nvSpPr>
          <p:spPr>
            <a:xfrm>
              <a:off x="10403200" y="1569586"/>
              <a:ext cx="1194311" cy="1194311"/>
            </a:xfrm>
            <a:prstGeom prst="arc">
              <a:avLst>
                <a:gd name="adj1" fmla="val 7470511"/>
                <a:gd name="adj2" fmla="val 2947488"/>
              </a:avLst>
            </a:prstGeom>
            <a:ln w="50800" cap="rnd">
              <a:solidFill>
                <a:srgbClr val="54A0F4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ko-KR" sz="8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Test data</a:t>
              </a:r>
            </a:p>
            <a:p>
              <a:pPr algn="ctr">
                <a:defRPr/>
              </a:pPr>
              <a:r>
                <a:rPr lang="en-US" altLang="ko-KR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20</a:t>
              </a:r>
              <a:r>
                <a:rPr lang="en-US" altLang="ko-KR" sz="14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Aharoni" panose="02010803020104030203" pitchFamily="2" charset="-79"/>
                </a:rPr>
                <a:t>%</a:t>
              </a:r>
              <a:endParaRPr lang="en-US" altLang="ko-KR" sz="5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67" name="원호 166">
              <a:extLst>
                <a:ext uri="{FF2B5EF4-FFF2-40B4-BE49-F238E27FC236}">
                  <a16:creationId xmlns:a16="http://schemas.microsoft.com/office/drawing/2014/main" id="{1BCE2BBA-BD9C-0DA1-0604-8D0FBC19D651}"/>
                </a:ext>
              </a:extLst>
            </p:cNvPr>
            <p:cNvSpPr/>
            <p:nvPr/>
          </p:nvSpPr>
          <p:spPr>
            <a:xfrm>
              <a:off x="10403200" y="1569586"/>
              <a:ext cx="1194311" cy="1194311"/>
            </a:xfrm>
            <a:prstGeom prst="arc">
              <a:avLst>
                <a:gd name="adj1" fmla="val 20904346"/>
                <a:gd name="adj2" fmla="val 2873836"/>
              </a:avLst>
            </a:prstGeom>
            <a:ln w="50800" cap="rnd">
              <a:solidFill>
                <a:srgbClr val="54A0F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68" name="그룹 167">
              <a:extLst>
                <a:ext uri="{FF2B5EF4-FFF2-40B4-BE49-F238E27FC236}">
                  <a16:creationId xmlns:a16="http://schemas.microsoft.com/office/drawing/2014/main" id="{A87B801D-4844-715E-6936-312457A2019C}"/>
                </a:ext>
              </a:extLst>
            </p:cNvPr>
            <p:cNvGrpSpPr/>
            <p:nvPr/>
          </p:nvGrpSpPr>
          <p:grpSpPr>
            <a:xfrm>
              <a:off x="11323617" y="2554503"/>
              <a:ext cx="129571" cy="129572"/>
              <a:chOff x="8105775" y="1819275"/>
              <a:chExt cx="219075" cy="219075"/>
            </a:xfrm>
          </p:grpSpPr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id="{3EA756E3-AC9F-4831-C5B1-5DE749B80CE1}"/>
                  </a:ext>
                </a:extLst>
              </p:cNvPr>
              <p:cNvSpPr/>
              <p:nvPr/>
            </p:nvSpPr>
            <p:spPr>
              <a:xfrm>
                <a:off x="8105775" y="1819275"/>
                <a:ext cx="219075" cy="219075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54A0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id="{8CE72199-7C10-86F3-0460-D8D986B120CA}"/>
                  </a:ext>
                </a:extLst>
              </p:cNvPr>
              <p:cNvSpPr/>
              <p:nvPr/>
            </p:nvSpPr>
            <p:spPr>
              <a:xfrm>
                <a:off x="8161312" y="1874812"/>
                <a:ext cx="108000" cy="108000"/>
              </a:xfrm>
              <a:prstGeom prst="ellipse">
                <a:avLst/>
              </a:prstGeom>
              <a:solidFill>
                <a:srgbClr val="54A0F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CA870BF1-8B45-E644-130C-65B43459D898}"/>
              </a:ext>
            </a:extLst>
          </p:cNvPr>
          <p:cNvCxnSpPr>
            <a:cxnSpLocks/>
            <a:stCxn id="209" idx="2"/>
          </p:cNvCxnSpPr>
          <p:nvPr/>
        </p:nvCxnSpPr>
        <p:spPr>
          <a:xfrm>
            <a:off x="8043282" y="4411124"/>
            <a:ext cx="0" cy="148160"/>
          </a:xfrm>
          <a:prstGeom prst="line">
            <a:avLst/>
          </a:prstGeom>
          <a:ln w="12700">
            <a:solidFill>
              <a:srgbClr val="D9D9D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모서리가 둥근 직사각형 69">
            <a:extLst>
              <a:ext uri="{FF2B5EF4-FFF2-40B4-BE49-F238E27FC236}">
                <a16:creationId xmlns:a16="http://schemas.microsoft.com/office/drawing/2014/main" id="{6A35649B-8998-445E-34C1-F48ACCB467B5}"/>
              </a:ext>
            </a:extLst>
          </p:cNvPr>
          <p:cNvSpPr/>
          <p:nvPr/>
        </p:nvSpPr>
        <p:spPr>
          <a:xfrm>
            <a:off x="7615896" y="3070105"/>
            <a:ext cx="4000621" cy="684296"/>
          </a:xfrm>
          <a:prstGeom prst="roundRect">
            <a:avLst>
              <a:gd name="adj" fmla="val 2080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Original Pictures</a:t>
            </a:r>
          </a:p>
          <a:p>
            <a:pPr algn="ctr">
              <a:lnSpc>
                <a:spcPct val="150000"/>
              </a:lnSpc>
            </a:pP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F6CD7892-6A08-F290-BCD2-57C6F1192812}"/>
              </a:ext>
            </a:extLst>
          </p:cNvPr>
          <p:cNvSpPr/>
          <p:nvPr/>
        </p:nvSpPr>
        <p:spPr>
          <a:xfrm>
            <a:off x="7560000" y="3337944"/>
            <a:ext cx="1194311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180pic/class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F56FE382-5483-C72E-4842-9E770F01C025}"/>
              </a:ext>
            </a:extLst>
          </p:cNvPr>
          <p:cNvSpPr/>
          <p:nvPr/>
        </p:nvSpPr>
        <p:spPr>
          <a:xfrm>
            <a:off x="9019052" y="3337944"/>
            <a:ext cx="1259096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60pic/class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D0CF9B40-41E7-8427-63F7-C38D3C14212B}"/>
              </a:ext>
            </a:extLst>
          </p:cNvPr>
          <p:cNvSpPr/>
          <p:nvPr/>
        </p:nvSpPr>
        <p:spPr>
          <a:xfrm>
            <a:off x="10476000" y="3337944"/>
            <a:ext cx="1194311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60pic/class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190" name="모서리가 둥근 직사각형 67">
            <a:extLst>
              <a:ext uri="{FF2B5EF4-FFF2-40B4-BE49-F238E27FC236}">
                <a16:creationId xmlns:a16="http://schemas.microsoft.com/office/drawing/2014/main" id="{37FAF3EA-E26A-3318-0253-54A989C9D2A0}"/>
              </a:ext>
            </a:extLst>
          </p:cNvPr>
          <p:cNvSpPr/>
          <p:nvPr/>
        </p:nvSpPr>
        <p:spPr>
          <a:xfrm>
            <a:off x="7631860" y="3756001"/>
            <a:ext cx="3984657" cy="424345"/>
          </a:xfrm>
          <a:prstGeom prst="roundRect">
            <a:avLst>
              <a:gd name="adj" fmla="val 16578"/>
            </a:avLst>
          </a:prstGeom>
          <a:solidFill>
            <a:schemeClr val="bg1"/>
          </a:solidFill>
          <a:ln w="19050">
            <a:solidFill>
              <a:srgbClr val="54A0F4"/>
            </a:solidFill>
          </a:ln>
          <a:effectLst>
            <a:outerShdw blurRad="254000" dist="127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Data Augmentation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1" name="자유형 68">
            <a:extLst>
              <a:ext uri="{FF2B5EF4-FFF2-40B4-BE49-F238E27FC236}">
                <a16:creationId xmlns:a16="http://schemas.microsoft.com/office/drawing/2014/main" id="{BDCB58B7-C86A-D963-CC19-E93C5B849BF3}"/>
              </a:ext>
            </a:extLst>
          </p:cNvPr>
          <p:cNvSpPr/>
          <p:nvPr/>
        </p:nvSpPr>
        <p:spPr>
          <a:xfrm>
            <a:off x="7631398" y="3765065"/>
            <a:ext cx="236589" cy="205486"/>
          </a:xfrm>
          <a:custGeom>
            <a:avLst/>
            <a:gdLst>
              <a:gd name="connsiteX0" fmla="*/ 94648 w 344388"/>
              <a:gd name="connsiteY0" fmla="*/ 0 h 344388"/>
              <a:gd name="connsiteX1" fmla="*/ 344388 w 344388"/>
              <a:gd name="connsiteY1" fmla="*/ 0 h 344388"/>
              <a:gd name="connsiteX2" fmla="*/ 0 w 344388"/>
              <a:gd name="connsiteY2" fmla="*/ 344388 h 344388"/>
              <a:gd name="connsiteX3" fmla="*/ 0 w 344388"/>
              <a:gd name="connsiteY3" fmla="*/ 94648 h 344388"/>
              <a:gd name="connsiteX4" fmla="*/ 94648 w 344388"/>
              <a:gd name="connsiteY4" fmla="*/ 0 h 34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88" h="344388">
                <a:moveTo>
                  <a:pt x="94648" y="0"/>
                </a:moveTo>
                <a:lnTo>
                  <a:pt x="344388" y="0"/>
                </a:lnTo>
                <a:lnTo>
                  <a:pt x="0" y="344388"/>
                </a:lnTo>
                <a:lnTo>
                  <a:pt x="0" y="94648"/>
                </a:lnTo>
                <a:cubicBezTo>
                  <a:pt x="0" y="42375"/>
                  <a:pt x="42375" y="0"/>
                  <a:pt x="94648" y="0"/>
                </a:cubicBezTo>
                <a:close/>
              </a:path>
            </a:pathLst>
          </a:custGeom>
          <a:solidFill>
            <a:srgbClr val="54A0F4"/>
          </a:solidFill>
          <a:ln>
            <a:solidFill>
              <a:srgbClr val="54A0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180000" bIns="216000" rtlCol="0" anchor="ctr"/>
          <a:lstStyle/>
          <a:p>
            <a:pPr algn="ctr">
              <a:lnSpc>
                <a:spcPct val="200000"/>
              </a:lnSpc>
            </a:pPr>
            <a:endParaRPr lang="ko-KR" altLang="en-US" sz="1000" b="1" dirty="0">
              <a:solidFill>
                <a:prstClr val="white"/>
              </a:solidFill>
            </a:endParaRPr>
          </a:p>
        </p:txBody>
      </p:sp>
      <p:cxnSp>
        <p:nvCxnSpPr>
          <p:cNvPr id="196" name="직선 연결선 195">
            <a:extLst>
              <a:ext uri="{FF2B5EF4-FFF2-40B4-BE49-F238E27FC236}">
                <a16:creationId xmlns:a16="http://schemas.microsoft.com/office/drawing/2014/main" id="{15D7A060-12E3-62C4-A6F0-81DAF653C528}"/>
              </a:ext>
            </a:extLst>
          </p:cNvPr>
          <p:cNvCxnSpPr>
            <a:cxnSpLocks/>
            <a:stCxn id="194" idx="2"/>
          </p:cNvCxnSpPr>
          <p:nvPr/>
        </p:nvCxnSpPr>
        <p:spPr>
          <a:xfrm flipH="1">
            <a:off x="8229600" y="4286600"/>
            <a:ext cx="3271039" cy="0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3A6D9F41-890A-D730-828C-A5D7737C4173}"/>
              </a:ext>
            </a:extLst>
          </p:cNvPr>
          <p:cNvCxnSpPr>
            <a:cxnSpLocks/>
            <a:stCxn id="193" idx="2"/>
            <a:endCxn id="192" idx="2"/>
          </p:cNvCxnSpPr>
          <p:nvPr/>
        </p:nvCxnSpPr>
        <p:spPr>
          <a:xfrm flipH="1">
            <a:off x="7708331" y="2959615"/>
            <a:ext cx="3780597" cy="0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0" name="직선 연결선 199">
            <a:extLst>
              <a:ext uri="{FF2B5EF4-FFF2-40B4-BE49-F238E27FC236}">
                <a16:creationId xmlns:a16="http://schemas.microsoft.com/office/drawing/2014/main" id="{BE97734A-41E0-DF67-56B3-BF01CE1BD9A0}"/>
              </a:ext>
            </a:extLst>
          </p:cNvPr>
          <p:cNvCxnSpPr>
            <a:cxnSpLocks/>
            <a:stCxn id="193" idx="0"/>
            <a:endCxn id="194" idx="0"/>
          </p:cNvCxnSpPr>
          <p:nvPr/>
        </p:nvCxnSpPr>
        <p:spPr>
          <a:xfrm>
            <a:off x="11709520" y="3181439"/>
            <a:ext cx="11711" cy="883337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3" name="직선 연결선 202">
            <a:extLst>
              <a:ext uri="{FF2B5EF4-FFF2-40B4-BE49-F238E27FC236}">
                <a16:creationId xmlns:a16="http://schemas.microsoft.com/office/drawing/2014/main" id="{E09EE035-E1FB-4FCA-B4BB-2B659609796D}"/>
              </a:ext>
            </a:extLst>
          </p:cNvPr>
          <p:cNvCxnSpPr>
            <a:cxnSpLocks/>
            <a:stCxn id="192" idx="0"/>
            <a:endCxn id="207" idx="2"/>
          </p:cNvCxnSpPr>
          <p:nvPr/>
        </p:nvCxnSpPr>
        <p:spPr>
          <a:xfrm>
            <a:off x="7487739" y="3181439"/>
            <a:ext cx="11093" cy="882552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09" name="원호 208">
            <a:extLst>
              <a:ext uri="{FF2B5EF4-FFF2-40B4-BE49-F238E27FC236}">
                <a16:creationId xmlns:a16="http://schemas.microsoft.com/office/drawing/2014/main" id="{A6B4BD20-453E-85C7-79C4-F8DFEF176700}"/>
              </a:ext>
            </a:extLst>
          </p:cNvPr>
          <p:cNvSpPr/>
          <p:nvPr/>
        </p:nvSpPr>
        <p:spPr>
          <a:xfrm rot="5400000">
            <a:off x="7705088" y="4190454"/>
            <a:ext cx="244701" cy="432000"/>
          </a:xfrm>
          <a:prstGeom prst="arc">
            <a:avLst>
              <a:gd name="adj1" fmla="val 10706479"/>
              <a:gd name="adj2" fmla="val 16274361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0C6B87CF-66CC-CCD8-50BA-67E0281A2EE8}"/>
              </a:ext>
            </a:extLst>
          </p:cNvPr>
          <p:cNvCxnSpPr>
            <a:cxnSpLocks/>
            <a:stCxn id="209" idx="0"/>
            <a:endCxn id="207" idx="0"/>
          </p:cNvCxnSpPr>
          <p:nvPr/>
        </p:nvCxnSpPr>
        <p:spPr>
          <a:xfrm flipH="1">
            <a:off x="7720656" y="4284119"/>
            <a:ext cx="103454" cy="464"/>
          </a:xfrm>
          <a:prstGeom prst="lin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7" name="모서리가 둥근 직사각형 69">
            <a:extLst>
              <a:ext uri="{FF2B5EF4-FFF2-40B4-BE49-F238E27FC236}">
                <a16:creationId xmlns:a16="http://schemas.microsoft.com/office/drawing/2014/main" id="{DBBA2912-D6BE-EA25-21E9-937CFF20AB7A}"/>
              </a:ext>
            </a:extLst>
          </p:cNvPr>
          <p:cNvSpPr/>
          <p:nvPr/>
        </p:nvSpPr>
        <p:spPr>
          <a:xfrm>
            <a:off x="7495216" y="4576226"/>
            <a:ext cx="4273910" cy="763297"/>
          </a:xfrm>
          <a:prstGeom prst="roundRect">
            <a:avLst>
              <a:gd name="adj" fmla="val 20808"/>
            </a:avLst>
          </a:prstGeom>
          <a:ln w="19050">
            <a:solidFill>
              <a:srgbClr val="54A0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Augmented Pictures</a:t>
            </a: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C923243F-DB56-60AA-D7D2-2A4EFE44C541}"/>
              </a:ext>
            </a:extLst>
          </p:cNvPr>
          <p:cNvSpPr/>
          <p:nvPr/>
        </p:nvSpPr>
        <p:spPr>
          <a:xfrm>
            <a:off x="7495215" y="4887486"/>
            <a:ext cx="1323882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3,060pic/class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678E0123-DD6C-50E0-380E-C69BC2D18C0C}"/>
              </a:ext>
            </a:extLst>
          </p:cNvPr>
          <p:cNvSpPr/>
          <p:nvPr/>
        </p:nvSpPr>
        <p:spPr>
          <a:xfrm>
            <a:off x="8953289" y="4887486"/>
            <a:ext cx="1390622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1,020pic/class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220" name="직사각형 219">
            <a:extLst>
              <a:ext uri="{FF2B5EF4-FFF2-40B4-BE49-F238E27FC236}">
                <a16:creationId xmlns:a16="http://schemas.microsoft.com/office/drawing/2014/main" id="{B545C499-3D69-9702-F500-ECC553C901B0}"/>
              </a:ext>
            </a:extLst>
          </p:cNvPr>
          <p:cNvSpPr/>
          <p:nvPr/>
        </p:nvSpPr>
        <p:spPr>
          <a:xfrm>
            <a:off x="10387522" y="4887486"/>
            <a:ext cx="137126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rgbClr val="44546A"/>
                </a:solidFill>
              </a:rPr>
              <a:t>1,020pic/class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862F963-D9B0-CD7C-7340-5213F5B0B3BE}"/>
              </a:ext>
            </a:extLst>
          </p:cNvPr>
          <p:cNvSpPr txBox="1"/>
          <p:nvPr/>
        </p:nvSpPr>
        <p:spPr>
          <a:xfrm>
            <a:off x="7530257" y="3631312"/>
            <a:ext cx="333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</a:rPr>
              <a:t>+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9781E9B-8F21-B1EF-A5D2-1F82010F86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64400" y="6224011"/>
            <a:ext cx="2305360" cy="371419"/>
          </a:xfrm>
          <a:prstGeom prst="rect">
            <a:avLst/>
          </a:prstGeom>
        </p:spPr>
      </p:pic>
      <p:graphicFrame>
        <p:nvGraphicFramePr>
          <p:cNvPr id="10" name="개체 9">
            <a:extLst>
              <a:ext uri="{FF2B5EF4-FFF2-40B4-BE49-F238E27FC236}">
                <a16:creationId xmlns:a16="http://schemas.microsoft.com/office/drawing/2014/main" id="{340D6C94-2454-A2A9-7B39-1B47879249C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756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1" name="Bitmap Image" r:id="rId10" imgW="853560" imgH="670680" progId="PBrush">
                  <p:embed/>
                </p:oleObj>
              </mc:Choice>
              <mc:Fallback>
                <p:oleObj name="Bitmap Image" r:id="rId10" imgW="853560" imgH="670680" progId="PBrush">
                  <p:embed/>
                  <p:pic>
                    <p:nvPicPr>
                      <p:cNvPr id="10" name="개체 9">
                        <a:extLst>
                          <a:ext uri="{FF2B5EF4-FFF2-40B4-BE49-F238E27FC236}">
                            <a16:creationId xmlns:a16="http://schemas.microsoft.com/office/drawing/2014/main" id="{340D6C94-2454-A2A9-7B39-1B47879249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56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" name="개체 67">
            <a:extLst>
              <a:ext uri="{FF2B5EF4-FFF2-40B4-BE49-F238E27FC236}">
                <a16:creationId xmlns:a16="http://schemas.microsoft.com/office/drawing/2014/main" id="{AAEB5A23-E097-A6B2-0766-1A17923EBA95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828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2" name="Bitmap Image" r:id="rId12" imgW="853560" imgH="670680" progId="PBrush">
                  <p:embed/>
                </p:oleObj>
              </mc:Choice>
              <mc:Fallback>
                <p:oleObj name="Bitmap Image" r:id="rId12" imgW="853560" imgH="670680" progId="PBrush">
                  <p:embed/>
                  <p:pic>
                    <p:nvPicPr>
                      <p:cNvPr id="68" name="개체 67">
                        <a:extLst>
                          <a:ext uri="{FF2B5EF4-FFF2-40B4-BE49-F238E27FC236}">
                            <a16:creationId xmlns:a16="http://schemas.microsoft.com/office/drawing/2014/main" id="{AAEB5A23-E097-A6B2-0766-1A17923EBA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28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" name="개체 68">
            <a:extLst>
              <a:ext uri="{FF2B5EF4-FFF2-40B4-BE49-F238E27FC236}">
                <a16:creationId xmlns:a16="http://schemas.microsoft.com/office/drawing/2014/main" id="{3DDA1563-6B86-0431-F4C3-B1DFF22B0443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900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3" name="Bitmap Image" r:id="rId13" imgW="853560" imgH="670680" progId="PBrush">
                  <p:embed/>
                </p:oleObj>
              </mc:Choice>
              <mc:Fallback>
                <p:oleObj name="Bitmap Image" r:id="rId13" imgW="853560" imgH="670680" progId="PBrush">
                  <p:embed/>
                  <p:pic>
                    <p:nvPicPr>
                      <p:cNvPr id="69" name="개체 68">
                        <a:extLst>
                          <a:ext uri="{FF2B5EF4-FFF2-40B4-BE49-F238E27FC236}">
                            <a16:creationId xmlns:a16="http://schemas.microsoft.com/office/drawing/2014/main" id="{3DDA1563-6B86-0431-F4C3-B1DFF22B04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00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0" name="개체 69">
            <a:extLst>
              <a:ext uri="{FF2B5EF4-FFF2-40B4-BE49-F238E27FC236}">
                <a16:creationId xmlns:a16="http://schemas.microsoft.com/office/drawing/2014/main" id="{44E48A65-034F-F5B8-3F0D-79DF4A736B3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972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4" name="Bitmap Image" r:id="rId14" imgW="853560" imgH="670680" progId="PBrush">
                  <p:embed/>
                </p:oleObj>
              </mc:Choice>
              <mc:Fallback>
                <p:oleObj name="Bitmap Image" r:id="rId14" imgW="853560" imgH="670680" progId="PBrush">
                  <p:embed/>
                  <p:pic>
                    <p:nvPicPr>
                      <p:cNvPr id="70" name="개체 69">
                        <a:extLst>
                          <a:ext uri="{FF2B5EF4-FFF2-40B4-BE49-F238E27FC236}">
                            <a16:creationId xmlns:a16="http://schemas.microsoft.com/office/drawing/2014/main" id="{44E48A65-034F-F5B8-3F0D-79DF4A736B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72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2" name="개체 71">
            <a:extLst>
              <a:ext uri="{FF2B5EF4-FFF2-40B4-BE49-F238E27FC236}">
                <a16:creationId xmlns:a16="http://schemas.microsoft.com/office/drawing/2014/main" id="{6D0991DC-49E0-E433-B5F8-4F0375DDF673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1160000" y="5793340"/>
          <a:ext cx="504000" cy="395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" name="Bitmap Image" r:id="rId15" imgW="853560" imgH="670680" progId="PBrush">
                  <p:embed/>
                </p:oleObj>
              </mc:Choice>
              <mc:Fallback>
                <p:oleObj name="Bitmap Image" r:id="rId15" imgW="853560" imgH="670680" progId="PBrush">
                  <p:embed/>
                  <p:pic>
                    <p:nvPicPr>
                      <p:cNvPr id="72" name="개체 71">
                        <a:extLst>
                          <a:ext uri="{FF2B5EF4-FFF2-40B4-BE49-F238E27FC236}">
                            <a16:creationId xmlns:a16="http://schemas.microsoft.com/office/drawing/2014/main" id="{6D0991DC-49E0-E433-B5F8-4F0375DDF6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160000" y="5793340"/>
                        <a:ext cx="504000" cy="395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타원 3">
            <a:extLst>
              <a:ext uri="{FF2B5EF4-FFF2-40B4-BE49-F238E27FC236}">
                <a16:creationId xmlns:a16="http://schemas.microsoft.com/office/drawing/2014/main" id="{1F7A372F-CF02-529D-B473-7AA410C6F7DD}"/>
              </a:ext>
            </a:extLst>
          </p:cNvPr>
          <p:cNvSpPr/>
          <p:nvPr/>
        </p:nvSpPr>
        <p:spPr>
          <a:xfrm>
            <a:off x="10569040" y="5996990"/>
            <a:ext cx="36000" cy="36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8C9A6DF7-88C7-4E84-2F1A-7A0E6A97AE18}"/>
              </a:ext>
            </a:extLst>
          </p:cNvPr>
          <p:cNvSpPr/>
          <p:nvPr/>
        </p:nvSpPr>
        <p:spPr>
          <a:xfrm>
            <a:off x="10670640" y="5996990"/>
            <a:ext cx="36000" cy="36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A47B1ADC-0A3E-2306-DB44-E288003ACF0A}"/>
              </a:ext>
            </a:extLst>
          </p:cNvPr>
          <p:cNvSpPr/>
          <p:nvPr/>
        </p:nvSpPr>
        <p:spPr>
          <a:xfrm>
            <a:off x="10768080" y="5996990"/>
            <a:ext cx="36000" cy="360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1" name="연결선: 꺾임 80">
            <a:extLst>
              <a:ext uri="{FF2B5EF4-FFF2-40B4-BE49-F238E27FC236}">
                <a16:creationId xmlns:a16="http://schemas.microsoft.com/office/drawing/2014/main" id="{D2E27AB1-D1E0-98BE-A6CA-92445483394B}"/>
              </a:ext>
            </a:extLst>
          </p:cNvPr>
          <p:cNvCxnSpPr>
            <a:cxnSpLocks/>
            <a:stCxn id="217" idx="2"/>
            <a:endCxn id="69" idx="0"/>
          </p:cNvCxnSpPr>
          <p:nvPr/>
        </p:nvCxnSpPr>
        <p:spPr>
          <a:xfrm rot="5400000">
            <a:off x="9215178" y="5376346"/>
            <a:ext cx="453817" cy="380171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BE4DC995-BC69-2C26-8A79-97ACBD354957}"/>
              </a:ext>
            </a:extLst>
          </p:cNvPr>
          <p:cNvCxnSpPr>
            <a:cxnSpLocks/>
            <a:stCxn id="217" idx="2"/>
            <a:endCxn id="70" idx="0"/>
          </p:cNvCxnSpPr>
          <p:nvPr/>
        </p:nvCxnSpPr>
        <p:spPr>
          <a:xfrm rot="16200000" flipH="1">
            <a:off x="9575177" y="5396516"/>
            <a:ext cx="453817" cy="339829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연결선: 꺾임 100">
            <a:extLst>
              <a:ext uri="{FF2B5EF4-FFF2-40B4-BE49-F238E27FC236}">
                <a16:creationId xmlns:a16="http://schemas.microsoft.com/office/drawing/2014/main" id="{4EE8191F-2177-BB8E-488F-C17ACDF6C4D5}"/>
              </a:ext>
            </a:extLst>
          </p:cNvPr>
          <p:cNvCxnSpPr>
            <a:cxnSpLocks/>
            <a:stCxn id="217" idx="2"/>
            <a:endCxn id="68" idx="0"/>
          </p:cNvCxnSpPr>
          <p:nvPr/>
        </p:nvCxnSpPr>
        <p:spPr>
          <a:xfrm rot="5400000">
            <a:off x="8855178" y="5016346"/>
            <a:ext cx="453817" cy="1100171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ADBC2092-34C4-A822-8C64-EE7D4848E769}"/>
              </a:ext>
            </a:extLst>
          </p:cNvPr>
          <p:cNvCxnSpPr>
            <a:cxnSpLocks/>
            <a:stCxn id="217" idx="2"/>
            <a:endCxn id="10" idx="0"/>
          </p:cNvCxnSpPr>
          <p:nvPr/>
        </p:nvCxnSpPr>
        <p:spPr>
          <a:xfrm rot="5400000">
            <a:off x="8495178" y="4656346"/>
            <a:ext cx="453817" cy="1820171"/>
          </a:xfrm>
          <a:prstGeom prst="bentConnector3">
            <a:avLst>
              <a:gd name="adj1" fmla="val 6763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연결선: 꺾임 104">
            <a:extLst>
              <a:ext uri="{FF2B5EF4-FFF2-40B4-BE49-F238E27FC236}">
                <a16:creationId xmlns:a16="http://schemas.microsoft.com/office/drawing/2014/main" id="{CE9F61D5-08C9-7AB1-C990-327BC2A0D86B}"/>
              </a:ext>
            </a:extLst>
          </p:cNvPr>
          <p:cNvCxnSpPr>
            <a:cxnSpLocks/>
            <a:stCxn id="217" idx="2"/>
            <a:endCxn id="72" idx="0"/>
          </p:cNvCxnSpPr>
          <p:nvPr/>
        </p:nvCxnSpPr>
        <p:spPr>
          <a:xfrm rot="16200000" flipH="1">
            <a:off x="10295177" y="4676516"/>
            <a:ext cx="453817" cy="1779829"/>
          </a:xfrm>
          <a:prstGeom prst="bentConnector3">
            <a:avLst>
              <a:gd name="adj1" fmla="val 67211"/>
            </a:avLst>
          </a:prstGeom>
          <a:ln w="12700">
            <a:solidFill>
              <a:srgbClr val="54A0F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03F39C83-D52F-369F-B5CB-68F7F65E8A27}"/>
              </a:ext>
            </a:extLst>
          </p:cNvPr>
          <p:cNvSpPr/>
          <p:nvPr/>
        </p:nvSpPr>
        <p:spPr>
          <a:xfrm>
            <a:off x="7551010" y="5257196"/>
            <a:ext cx="2159999" cy="4140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err="1">
                <a:solidFill>
                  <a:srgbClr val="44546A"/>
                </a:solidFill>
              </a:rPr>
              <a:t>flow_from_directory</a:t>
            </a:r>
            <a:endParaRPr lang="en-US" altLang="ko-KR" sz="1600" b="1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07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622564" y="1213363"/>
            <a:ext cx="38994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smtClean="0">
                <a:solidFill>
                  <a:srgbClr val="44546A"/>
                </a:solidFill>
              </a:rPr>
              <a:t>EfficientNetV2</a:t>
            </a:r>
            <a:r>
              <a:rPr lang="en-US" altLang="ko-KR" sz="1400" b="1" smtClean="0">
                <a:solidFill>
                  <a:srgbClr val="44546A"/>
                </a:solidFill>
              </a:rPr>
              <a:t>(Acc : 88.9%)</a:t>
            </a:r>
            <a:endParaRPr lang="ko-KR" altLang="en-US" sz="1100" dirty="0">
              <a:solidFill>
                <a:srgbClr val="44546A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 rot="18900000">
            <a:off x="5797762" y="1417379"/>
            <a:ext cx="596473" cy="596473"/>
          </a:xfrm>
          <a:prstGeom prst="rect">
            <a:avLst/>
          </a:prstGeom>
          <a:gradFill>
            <a:gsLst>
              <a:gs pos="0">
                <a:srgbClr val="54A0F4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1470363" y="1715615"/>
            <a:ext cx="42038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521303" y="1681416"/>
            <a:ext cx="41019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smtClean="0">
                <a:solidFill>
                  <a:srgbClr val="44546A"/>
                </a:solidFill>
              </a:rPr>
              <a:t>Training Efficiency</a:t>
            </a:r>
            <a:r>
              <a:rPr lang="ko-KR" altLang="en-US" sz="1600" smtClean="0">
                <a:solidFill>
                  <a:srgbClr val="44546A"/>
                </a:solidFill>
              </a:rPr>
              <a:t>를 극대화한 </a:t>
            </a:r>
            <a:r>
              <a:rPr lang="en-US" altLang="ko-KR" sz="1600" smtClean="0">
                <a:solidFill>
                  <a:srgbClr val="44546A"/>
                </a:solidFill>
              </a:rPr>
              <a:t>CNN </a:t>
            </a:r>
            <a:r>
              <a:rPr lang="ko-KR" altLang="en-US" sz="1600" smtClean="0">
                <a:solidFill>
                  <a:srgbClr val="44546A"/>
                </a:solidFill>
              </a:rPr>
              <a:t>모델 </a:t>
            </a:r>
            <a:endParaRPr lang="en-US" altLang="ko-KR" sz="1600" dirty="0">
              <a:solidFill>
                <a:srgbClr val="44546A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b="31536"/>
          <a:stretch/>
        </p:blipFill>
        <p:spPr>
          <a:xfrm>
            <a:off x="1611568" y="3451544"/>
            <a:ext cx="3910459" cy="2529426"/>
          </a:xfrm>
          <a:prstGeom prst="rect">
            <a:avLst/>
          </a:prstGeom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674379" y="5962752"/>
            <a:ext cx="378483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smtClean="0">
                <a:solidFill>
                  <a:srgbClr val="44546A"/>
                </a:solidFill>
              </a:rPr>
              <a:t>[ EfficientNetV2</a:t>
            </a:r>
            <a:r>
              <a:rPr lang="en-US" altLang="ko-KR" sz="1000">
                <a:solidFill>
                  <a:srgbClr val="44546A"/>
                </a:solidFill>
              </a:rPr>
              <a:t>: Smaller Models and Faster </a:t>
            </a:r>
            <a:r>
              <a:rPr lang="en-US" altLang="ko-KR" sz="1000" smtClean="0">
                <a:solidFill>
                  <a:srgbClr val="44546A"/>
                </a:solidFill>
              </a:rPr>
              <a:t>Training(2021) ]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705564" y="2136430"/>
            <a:ext cx="375365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Training with very large image sizes is slow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45" name="타원 44"/>
          <p:cNvSpPr/>
          <p:nvPr/>
        </p:nvSpPr>
        <p:spPr>
          <a:xfrm rot="18900000">
            <a:off x="1562835" y="2298469"/>
            <a:ext cx="118239" cy="118239"/>
          </a:xfrm>
          <a:prstGeom prst="ellipse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705564" y="2615413"/>
            <a:ext cx="40539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Depthwise convolutions are slow in early layers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47" name="타원 46"/>
          <p:cNvSpPr/>
          <p:nvPr/>
        </p:nvSpPr>
        <p:spPr>
          <a:xfrm rot="18900000">
            <a:off x="1562835" y="2777452"/>
            <a:ext cx="118239" cy="118239"/>
          </a:xfrm>
          <a:prstGeom prst="ellipse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1705563" y="3052782"/>
            <a:ext cx="418459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Equally scaling up every stage is sub-optimal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53" name="타원 52"/>
          <p:cNvSpPr/>
          <p:nvPr/>
        </p:nvSpPr>
        <p:spPr>
          <a:xfrm rot="18900000">
            <a:off x="1562835" y="3214821"/>
            <a:ext cx="118239" cy="118239"/>
          </a:xfrm>
          <a:prstGeom prst="ellipse">
            <a:avLst/>
          </a:prstGeom>
          <a:solidFill>
            <a:srgbClr val="54A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646218" y="1213363"/>
            <a:ext cx="38994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smtClean="0">
                <a:solidFill>
                  <a:srgbClr val="44546A"/>
                </a:solidFill>
              </a:rPr>
              <a:t>Xception</a:t>
            </a:r>
            <a:r>
              <a:rPr lang="en-US" altLang="ko-KR" sz="1400" b="1" smtClean="0">
                <a:solidFill>
                  <a:srgbClr val="44546A"/>
                </a:solidFill>
              </a:rPr>
              <a:t>(Acc : 86.0%)</a:t>
            </a:r>
            <a:endParaRPr lang="ko-KR" altLang="en-US" sz="1100" dirty="0">
              <a:solidFill>
                <a:srgbClr val="44546A"/>
              </a:solidFill>
            </a:endParaRPr>
          </a:p>
        </p:txBody>
      </p:sp>
      <p:cxnSp>
        <p:nvCxnSpPr>
          <p:cNvPr id="55" name="직선 연결선 54"/>
          <p:cNvCxnSpPr/>
          <p:nvPr/>
        </p:nvCxnSpPr>
        <p:spPr>
          <a:xfrm>
            <a:off x="6494018" y="1715615"/>
            <a:ext cx="420386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385462" y="1681416"/>
            <a:ext cx="44886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smtClean="0">
                <a:solidFill>
                  <a:srgbClr val="44546A"/>
                </a:solidFill>
              </a:rPr>
              <a:t>독립적인 </a:t>
            </a:r>
            <a:r>
              <a:rPr lang="en-US" altLang="ko-KR" sz="1600" smtClean="0">
                <a:solidFill>
                  <a:srgbClr val="44546A"/>
                </a:solidFill>
              </a:rPr>
              <a:t>Spatial Correlation</a:t>
            </a:r>
            <a:r>
              <a:rPr lang="ko-KR" altLang="en-US" sz="1600" smtClean="0">
                <a:solidFill>
                  <a:srgbClr val="44546A"/>
                </a:solidFill>
              </a:rPr>
              <a:t>을 통한 성능 향상</a:t>
            </a:r>
            <a:endParaRPr lang="en-US" altLang="ko-KR" sz="1600" dirty="0">
              <a:solidFill>
                <a:srgbClr val="44546A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670999" y="5962752"/>
            <a:ext cx="4421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>
                <a:solidFill>
                  <a:srgbClr val="44546A"/>
                </a:solidFill>
              </a:rPr>
              <a:t>[Xception: Deep Learning with Depthwise Separable Convolutions(2017) ]</a:t>
            </a:r>
            <a:endParaRPr lang="ko-KR" altLang="en-US" sz="1000" dirty="0">
              <a:solidFill>
                <a:srgbClr val="44546A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752969" y="2136430"/>
            <a:ext cx="3753650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Inception hypothesis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60" name="타원 59"/>
          <p:cNvSpPr/>
          <p:nvPr/>
        </p:nvSpPr>
        <p:spPr>
          <a:xfrm rot="18900000">
            <a:off x="6610240" y="2298469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752969" y="2615413"/>
            <a:ext cx="4053968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Depthwise Separable Convoltuion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62" name="타원 61"/>
          <p:cNvSpPr/>
          <p:nvPr/>
        </p:nvSpPr>
        <p:spPr>
          <a:xfrm rot="18900000">
            <a:off x="6610240" y="2777452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B4DDEECF-AAAD-4D15-8174-BC458B553328}"/>
              </a:ext>
            </a:extLst>
          </p:cNvPr>
          <p:cNvSpPr/>
          <p:nvPr/>
        </p:nvSpPr>
        <p:spPr>
          <a:xfrm>
            <a:off x="6752968" y="3052782"/>
            <a:ext cx="4184597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solidFill>
                  <a:srgbClr val="44546A"/>
                </a:solidFill>
              </a:rPr>
              <a:t>Modified Depthwise Separable Convolution</a:t>
            </a:r>
            <a:endParaRPr lang="en-US" altLang="ko-KR" sz="1400" dirty="0">
              <a:solidFill>
                <a:srgbClr val="44546A"/>
              </a:solidFill>
            </a:endParaRPr>
          </a:p>
        </p:txBody>
      </p:sp>
      <p:sp>
        <p:nvSpPr>
          <p:cNvPr id="64" name="타원 63"/>
          <p:cNvSpPr/>
          <p:nvPr/>
        </p:nvSpPr>
        <p:spPr>
          <a:xfrm rot="18900000">
            <a:off x="6610240" y="3214821"/>
            <a:ext cx="118239" cy="11823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/>
          <p:cNvCxnSpPr/>
          <p:nvPr/>
        </p:nvCxnSpPr>
        <p:spPr>
          <a:xfrm>
            <a:off x="6095998" y="2136430"/>
            <a:ext cx="0" cy="414948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8430" r="6324" b="3570"/>
          <a:stretch/>
        </p:blipFill>
        <p:spPr>
          <a:xfrm>
            <a:off x="6826053" y="3426426"/>
            <a:ext cx="4111512" cy="244303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BB9217E-ECB4-1A13-2239-7E9A22FA644E}"/>
              </a:ext>
            </a:extLst>
          </p:cNvPr>
          <p:cNvSpPr txBox="1"/>
          <p:nvPr/>
        </p:nvSpPr>
        <p:spPr>
          <a:xfrm>
            <a:off x="1255060" y="306451"/>
            <a:ext cx="10022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kern="0" smtClean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Transfer learning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82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966</Words>
  <Application>Microsoft Office PowerPoint</Application>
  <PresentationFormat>와이드스크린</PresentationFormat>
  <Paragraphs>240</Paragraphs>
  <Slides>14</Slides>
  <Notes>2</Notes>
  <HiddenSlides>0</HiddenSlides>
  <MMClips>1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Aharoni</vt:lpstr>
      <vt:lpstr>Tmon몬소리 Black</vt:lpstr>
      <vt:lpstr>맑은 고딕</vt:lpstr>
      <vt:lpstr>함초롬돋움</vt:lpstr>
      <vt:lpstr>휴먼둥근헤드라인</vt:lpstr>
      <vt:lpstr>Arial</vt:lpstr>
      <vt:lpstr>7_Office 테마</vt:lpstr>
      <vt:lpstr>Bitmap 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Administrator</cp:lastModifiedBy>
  <cp:revision>58</cp:revision>
  <dcterms:created xsi:type="dcterms:W3CDTF">2022-06-20T08:31:43Z</dcterms:created>
  <dcterms:modified xsi:type="dcterms:W3CDTF">2022-07-12T05:38:11Z</dcterms:modified>
</cp:coreProperties>
</file>

<file path=docProps/thumbnail.jpeg>
</file>